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sldIdLst>
    <p:sldId id="256" r:id="rId5"/>
    <p:sldId id="297" r:id="rId6"/>
    <p:sldId id="316" r:id="rId7"/>
    <p:sldId id="271" r:id="rId8"/>
    <p:sldId id="299" r:id="rId9"/>
    <p:sldId id="317" r:id="rId10"/>
    <p:sldId id="318" r:id="rId11"/>
    <p:sldId id="319" r:id="rId12"/>
    <p:sldId id="291" r:id="rId13"/>
    <p:sldId id="300" r:id="rId14"/>
    <p:sldId id="301" r:id="rId15"/>
    <p:sldId id="320" r:id="rId16"/>
    <p:sldId id="321" r:id="rId17"/>
    <p:sldId id="322" r:id="rId18"/>
    <p:sldId id="323" r:id="rId19"/>
    <p:sldId id="324" r:id="rId20"/>
    <p:sldId id="284" r:id="rId21"/>
    <p:sldId id="292" r:id="rId22"/>
    <p:sldId id="310" r:id="rId23"/>
    <p:sldId id="286" r:id="rId24"/>
    <p:sldId id="288" r:id="rId25"/>
    <p:sldId id="258" r:id="rId26"/>
    <p:sldId id="325" r:id="rId27"/>
    <p:sldId id="326" r:id="rId28"/>
    <p:sldId id="327" r:id="rId29"/>
    <p:sldId id="259" r:id="rId30"/>
    <p:sldId id="260" r:id="rId31"/>
    <p:sldId id="261" r:id="rId32"/>
    <p:sldId id="262" r:id="rId33"/>
    <p:sldId id="265" r:id="rId34"/>
    <p:sldId id="267" r:id="rId35"/>
    <p:sldId id="268" r:id="rId36"/>
    <p:sldId id="272" r:id="rId37"/>
    <p:sldId id="328" r:id="rId38"/>
    <p:sldId id="329" r:id="rId39"/>
    <p:sldId id="330" r:id="rId40"/>
    <p:sldId id="331" r:id="rId41"/>
    <p:sldId id="314" r:id="rId42"/>
    <p:sldId id="294"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112" d="100"/>
          <a:sy n="112" d="100"/>
        </p:scale>
        <p:origin x="2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0T19:32:33.887"/>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0T19:32:33.887"/>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0T19:32:33.887"/>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0T19:32:33.887"/>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554373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1758485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009775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C64147-CE04-499A-8630-BEFB20FB9E18}" type="datetimeFigureOut">
              <a:rPr lang="en-US" smtClean="0"/>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2665538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C64147-CE04-499A-8630-BEFB20FB9E18}" type="datetimeFigureOut">
              <a:rPr lang="en-US" smtClean="0"/>
              <a:t>10/22/2025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189357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25812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417215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540653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C64147-CE04-499A-8630-BEFB20FB9E18}" type="datetimeFigureOut">
              <a:rPr lang="en-US" smtClean="0"/>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056127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C64147-CE04-499A-8630-BEFB20FB9E18}" type="datetimeFigureOut">
              <a:rPr lang="en-US" smtClean="0"/>
              <a:t>10/22/2025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992582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254351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961399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2433349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2390883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307363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3886357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64147-CE04-499A-8630-BEFB20FB9E18}" type="datetimeFigureOut">
              <a:rPr lang="en-US" smtClean="0"/>
              <a:t>10/22/2025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6264CE-862E-4E28-A22D-6C928CA101E0}" type="slidenum">
              <a:rPr lang="en-US" smtClean="0"/>
              <a:t>‹#›</a:t>
            </a:fld>
            <a:endParaRPr lang="en-US"/>
          </a:p>
        </p:txBody>
      </p:sp>
    </p:spTree>
    <p:extLst>
      <p:ext uri="{BB962C8B-B14F-4D97-AF65-F5344CB8AC3E}">
        <p14:creationId xmlns:p14="http://schemas.microsoft.com/office/powerpoint/2010/main" val="1403076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7C64147-CE04-499A-8630-BEFB20FB9E18}" type="datetimeFigureOut">
              <a:rPr lang="en-US" smtClean="0"/>
              <a:t>10/22/2025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A6264CE-862E-4E28-A22D-6C928CA101E0}" type="slidenum">
              <a:rPr lang="en-US" smtClean="0"/>
              <a:t>‹#›</a:t>
            </a:fld>
            <a:endParaRPr lang="en-US"/>
          </a:p>
        </p:txBody>
      </p:sp>
    </p:spTree>
    <p:extLst>
      <p:ext uri="{BB962C8B-B14F-4D97-AF65-F5344CB8AC3E}">
        <p14:creationId xmlns:p14="http://schemas.microsoft.com/office/powerpoint/2010/main" val="3146076666"/>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mentorist.app/books/building-a-storybrand-clarify-your-message-so-customers-will-listen/"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7" Type="http://schemas.openxmlformats.org/officeDocument/2006/relationships/image" Target="../media/image170.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7" Type="http://schemas.openxmlformats.org/officeDocument/2006/relationships/image" Target="../media/image170.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7" Type="http://schemas.openxmlformats.org/officeDocument/2006/relationships/image" Target="../media/image170.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7" Type="http://schemas.openxmlformats.org/officeDocument/2006/relationships/image" Target="../media/image170.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EC2D59-CA6A-93CB-C68C-B61C5B858605}"/>
              </a:ext>
            </a:extLst>
          </p:cNvPr>
          <p:cNvSpPr txBox="1"/>
          <p:nvPr/>
        </p:nvSpPr>
        <p:spPr>
          <a:xfrm>
            <a:off x="755009" y="721453"/>
            <a:ext cx="10100345" cy="2400657"/>
          </a:xfrm>
          <a:prstGeom prst="rect">
            <a:avLst/>
          </a:prstGeom>
          <a:noFill/>
        </p:spPr>
        <p:txBody>
          <a:bodyPr wrap="square" rtlCol="0">
            <a:spAutoFit/>
          </a:bodyPr>
          <a:lstStyle/>
          <a:p>
            <a:r>
              <a:rPr lang="en-US" sz="6600" dirty="0"/>
              <a:t>Social Media &amp; Crisis Communication 2025</a:t>
            </a:r>
          </a:p>
          <a:p>
            <a:r>
              <a:rPr lang="en-US" dirty="0"/>
              <a:t>Liberty County Chamber/CVB</a:t>
            </a:r>
          </a:p>
        </p:txBody>
      </p:sp>
    </p:spTree>
    <p:extLst>
      <p:ext uri="{BB962C8B-B14F-4D97-AF65-F5344CB8AC3E}">
        <p14:creationId xmlns:p14="http://schemas.microsoft.com/office/powerpoint/2010/main" val="2025205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4F3E79E-460B-09EC-1F96-9882B2E70BED}"/>
              </a:ext>
            </a:extLst>
          </p:cNvPr>
          <p:cNvSpPr txBox="1">
            <a:spLocks/>
          </p:cNvSpPr>
          <p:nvPr/>
        </p:nvSpPr>
        <p:spPr>
          <a:xfrm>
            <a:off x="285226" y="820397"/>
            <a:ext cx="11501306" cy="5546848"/>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US" dirty="0"/>
              <a:t>Housekeeping</a:t>
            </a:r>
          </a:p>
          <a:p>
            <a:pPr lvl="1"/>
            <a:r>
              <a:rPr lang="en-US" dirty="0"/>
              <a:t>Bathrooms are in this room</a:t>
            </a:r>
          </a:p>
          <a:p>
            <a:pPr lvl="1"/>
            <a:r>
              <a:rPr lang="en-US" dirty="0"/>
              <a:t>Turn your phone on silent or vibrate please</a:t>
            </a:r>
          </a:p>
          <a:p>
            <a:pPr lvl="1"/>
            <a:r>
              <a:rPr lang="en-US" dirty="0"/>
              <a:t>Take calls outside</a:t>
            </a:r>
          </a:p>
          <a:p>
            <a:pPr lvl="1"/>
            <a:endParaRPr lang="en-US" dirty="0"/>
          </a:p>
          <a:p>
            <a:pPr marL="150876" lvl="1" indent="0">
              <a:buFont typeface="Wingdings 3" charset="2"/>
              <a:buNone/>
            </a:pPr>
            <a:r>
              <a:rPr lang="en-US" dirty="0"/>
              <a:t>Things to Know</a:t>
            </a:r>
          </a:p>
          <a:p>
            <a:r>
              <a:rPr lang="en-US" dirty="0"/>
              <a:t>If you’re joining this workshop, come ready for real, constructive feedback.</a:t>
            </a:r>
            <a:br>
              <a:rPr lang="en-US" dirty="0"/>
            </a:br>
            <a:r>
              <a:rPr lang="en-US" dirty="0"/>
              <a:t>Our sessions are designed to help you grow, and that sometimes means hearing honest input about what can be improved — always with respect and the goal of making you better.</a:t>
            </a:r>
          </a:p>
          <a:p>
            <a:r>
              <a:rPr lang="en-US" dirty="0"/>
              <a:t>I’m also happy to meet one-on-one (in person, by email or text) with Chamber members to review your marketing. These sessions are just as honest and straightforward — no sugarcoating, but always supportive.</a:t>
            </a:r>
          </a:p>
          <a:p>
            <a:r>
              <a:rPr lang="en-US" dirty="0"/>
              <a:t>If you’re open to learning and ready for real improvement, you’ll get a lot out of it!</a:t>
            </a:r>
          </a:p>
        </p:txBody>
      </p:sp>
    </p:spTree>
    <p:extLst>
      <p:ext uri="{BB962C8B-B14F-4D97-AF65-F5344CB8AC3E}">
        <p14:creationId xmlns:p14="http://schemas.microsoft.com/office/powerpoint/2010/main" val="3012126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8A18E-6026-720D-D67F-B258FB5E6797}"/>
              </a:ext>
            </a:extLst>
          </p:cNvPr>
          <p:cNvSpPr>
            <a:spLocks noGrp="1"/>
          </p:cNvSpPr>
          <p:nvPr>
            <p:ph type="title"/>
          </p:nvPr>
        </p:nvSpPr>
        <p:spPr/>
        <p:txBody>
          <a:bodyPr/>
          <a:lstStyle/>
          <a:p>
            <a:r>
              <a:rPr lang="en-US" dirty="0"/>
              <a:t>Learning Objectives</a:t>
            </a:r>
          </a:p>
        </p:txBody>
      </p:sp>
      <p:sp>
        <p:nvSpPr>
          <p:cNvPr id="4" name="Rectangle 1">
            <a:extLst>
              <a:ext uri="{FF2B5EF4-FFF2-40B4-BE49-F238E27FC236}">
                <a16:creationId xmlns:a16="http://schemas.microsoft.com/office/drawing/2014/main" id="{5AEFD166-D4F2-6576-8A77-BEB971862945}"/>
              </a:ext>
            </a:extLst>
          </p:cNvPr>
          <p:cNvSpPr>
            <a:spLocks noGrp="1" noChangeArrowheads="1"/>
          </p:cNvSpPr>
          <p:nvPr>
            <p:ph type="body" sz="half" idx="2"/>
          </p:nvPr>
        </p:nvSpPr>
        <p:spPr bwMode="auto">
          <a:xfrm>
            <a:off x="1154954" y="2310010"/>
            <a:ext cx="10855339" cy="294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Define a clear social media strategy</a:t>
            </a:r>
            <a:r>
              <a:rPr kumimoji="0" lang="en-US" altLang="en-US" sz="1800" b="0" i="0" u="none" strike="noStrike" cap="none" normalizeH="0" baseline="0" dirty="0">
                <a:ln>
                  <a:noFill/>
                </a:ln>
                <a:solidFill>
                  <a:schemeClr val="tx1"/>
                </a:solidFill>
                <a:effectLst/>
                <a:latin typeface="Arial" panose="020B0604020202020204" pitchFamily="34" charset="0"/>
              </a:rPr>
              <a:t> that aligns with your organization’s goals and audience.</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Identify your target audience</a:t>
            </a:r>
            <a:r>
              <a:rPr kumimoji="0" lang="en-US" altLang="en-US" sz="1800" b="0" i="0" u="none" strike="noStrike" cap="none" normalizeH="0" baseline="0" dirty="0">
                <a:ln>
                  <a:noFill/>
                </a:ln>
                <a:solidFill>
                  <a:schemeClr val="tx1"/>
                </a:solidFill>
                <a:effectLst/>
                <a:latin typeface="Arial" panose="020B0604020202020204" pitchFamily="34" charset="0"/>
              </a:rPr>
              <a:t> and choose the right platforms to reach them effectively.</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Develop content pillars</a:t>
            </a:r>
            <a:r>
              <a:rPr kumimoji="0" lang="en-US" altLang="en-US" sz="1800" b="0" i="0" u="none" strike="noStrike" cap="none" normalizeH="0" baseline="0" dirty="0">
                <a:ln>
                  <a:noFill/>
                </a:ln>
                <a:solidFill>
                  <a:schemeClr val="tx1"/>
                </a:solidFill>
                <a:effectLst/>
                <a:latin typeface="Arial" panose="020B0604020202020204" pitchFamily="34" charset="0"/>
              </a:rPr>
              <a:t> that reflect your brand’s values and resonate with your community.</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Create engaging, authentic content</a:t>
            </a:r>
            <a:r>
              <a:rPr kumimoji="0" lang="en-US" altLang="en-US" sz="1800" b="0" i="0" u="none" strike="noStrike" cap="none" normalizeH="0" baseline="0" dirty="0">
                <a:ln>
                  <a:noFill/>
                </a:ln>
                <a:solidFill>
                  <a:schemeClr val="tx1"/>
                </a:solidFill>
                <a:effectLst/>
                <a:latin typeface="Arial" panose="020B0604020202020204" pitchFamily="34" charset="0"/>
              </a:rPr>
              <a:t> that balances creativity with professionalism.</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Use analytics and insights</a:t>
            </a:r>
            <a:r>
              <a:rPr kumimoji="0" lang="en-US" altLang="en-US" sz="1800" b="0" i="0" u="none" strike="noStrike" cap="none" normalizeH="0" baseline="0" dirty="0">
                <a:ln>
                  <a:noFill/>
                </a:ln>
                <a:solidFill>
                  <a:schemeClr val="tx1"/>
                </a:solidFill>
                <a:effectLst/>
                <a:latin typeface="Arial" panose="020B0604020202020204" pitchFamily="34" charset="0"/>
              </a:rPr>
              <a:t> to measure success and adjust your strategy for better results.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Apply best practices in social media etiquette, consistency and brand voice.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Stay ahead of emerging</a:t>
            </a:r>
            <a:r>
              <a:rPr kumimoji="0" lang="en-US" altLang="en-US" sz="1800" b="0" i="0" u="none" strike="noStrike" cap="none" normalizeH="0" baseline="0" dirty="0">
                <a:ln>
                  <a:noFill/>
                </a:ln>
                <a:solidFill>
                  <a:schemeClr val="tx1"/>
                </a:solidFill>
                <a:effectLst/>
                <a:latin typeface="Arial" panose="020B0604020202020204" pitchFamily="34" charset="0"/>
              </a:rPr>
              <a:t> including SEO, short-form video and micro-influencer marketing.</a:t>
            </a:r>
          </a:p>
        </p:txBody>
      </p:sp>
    </p:spTree>
    <p:extLst>
      <p:ext uri="{BB962C8B-B14F-4D97-AF65-F5344CB8AC3E}">
        <p14:creationId xmlns:p14="http://schemas.microsoft.com/office/powerpoint/2010/main" val="438486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tally sums up my job in five pictures :-) | Social media, Social ...">
            <a:extLst>
              <a:ext uri="{FF2B5EF4-FFF2-40B4-BE49-F238E27FC236}">
                <a16:creationId xmlns:a16="http://schemas.microsoft.com/office/drawing/2014/main" id="{C9EF3631-8F18-8A8C-A5AF-3779ADC15D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64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A69ABF3-B688-C111-4FF2-9C11B1C62B88}"/>
              </a:ext>
            </a:extLst>
          </p:cNvPr>
          <p:cNvSpPr txBox="1">
            <a:spLocks/>
          </p:cNvSpPr>
          <p:nvPr/>
        </p:nvSpPr>
        <p:spPr>
          <a:xfrm>
            <a:off x="286065" y="1174458"/>
            <a:ext cx="11232020" cy="53270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None/>
            </a:pPr>
            <a:r>
              <a:rPr lang="en-US" sz="2500" dirty="0">
                <a:latin typeface="Calibri" panose="020F0502020204030204" pitchFamily="34" charset="0"/>
                <a:cs typeface="Calibri" panose="020F0502020204030204" pitchFamily="34" charset="0"/>
              </a:rPr>
              <a:t>If you don’t have a defined goal &amp; strategy for your marketing you are doing it wrong.</a:t>
            </a:r>
          </a:p>
          <a:p>
            <a:pPr marL="0" indent="0">
              <a:buNone/>
            </a:pPr>
            <a:r>
              <a:rPr lang="en-US" sz="2500" dirty="0">
                <a:latin typeface="Calibri" panose="020F0502020204030204" pitchFamily="34" charset="0"/>
                <a:cs typeface="Calibri" panose="020F0502020204030204" pitchFamily="34" charset="0"/>
              </a:rPr>
              <a:t>Goal: What do you want your marketing to get for you? More paying customers? More butts in seats? More people in the door? More website views? Write down your goal. </a:t>
            </a:r>
          </a:p>
          <a:p>
            <a:pPr marL="0" indent="0">
              <a:buNone/>
            </a:pPr>
            <a:r>
              <a:rPr lang="en-US" sz="2500" dirty="0">
                <a:latin typeface="Calibri" panose="020F0502020204030204" pitchFamily="34" charset="0"/>
                <a:cs typeface="Calibri" panose="020F0502020204030204" pitchFamily="34" charset="0"/>
              </a:rPr>
              <a:t>Strategy: What is your strategy for marketing? Is Facebook your only platform/effort? How often do you post? Do you have an email list? Is your strategy to reach your goal? If not START OVER.</a:t>
            </a:r>
          </a:p>
          <a:p>
            <a:pPr marL="0" indent="0">
              <a:buNone/>
            </a:pPr>
            <a:r>
              <a:rPr lang="en-US" sz="2500" dirty="0">
                <a:latin typeface="Calibri" panose="020F0502020204030204" pitchFamily="34" charset="0"/>
                <a:cs typeface="Calibri" panose="020F0502020204030204" pitchFamily="34" charset="0"/>
              </a:rPr>
              <a:t>Is your strategy 1. effective 2. defined 3. attainable </a:t>
            </a:r>
          </a:p>
          <a:p>
            <a:pPr marL="0" indent="0">
              <a:buNone/>
            </a:pPr>
            <a:r>
              <a:rPr lang="en-US" sz="2500" b="1" dirty="0">
                <a:latin typeface="Calibri" panose="020F0502020204030204" pitchFamily="34" charset="0"/>
                <a:cs typeface="Calibri" panose="020F0502020204030204" pitchFamily="34" charset="0"/>
              </a:rPr>
              <a:t>If not it’s time to redefine that strategy &amp; stick to it! </a:t>
            </a:r>
          </a:p>
        </p:txBody>
      </p:sp>
    </p:spTree>
    <p:extLst>
      <p:ext uri="{BB962C8B-B14F-4D97-AF65-F5344CB8AC3E}">
        <p14:creationId xmlns:p14="http://schemas.microsoft.com/office/powerpoint/2010/main" val="3671545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0B19F-13B7-14D2-BF31-6823912A97CB}"/>
              </a:ext>
            </a:extLst>
          </p:cNvPr>
          <p:cNvSpPr>
            <a:spLocks noGrp="1"/>
          </p:cNvSpPr>
          <p:nvPr>
            <p:ph type="title"/>
          </p:nvPr>
        </p:nvSpPr>
        <p:spPr>
          <a:xfrm>
            <a:off x="1428419" y="516308"/>
            <a:ext cx="8825659" cy="1981200"/>
          </a:xfrm>
        </p:spPr>
        <p:txBody>
          <a:bodyPr/>
          <a:lstStyle/>
          <a:p>
            <a:r>
              <a:rPr lang="en-US" sz="6600" b="1" dirty="0"/>
              <a:t>Having SMART Goals</a:t>
            </a:r>
          </a:p>
        </p:txBody>
      </p:sp>
      <p:sp>
        <p:nvSpPr>
          <p:cNvPr id="3" name="Text Placeholder 2">
            <a:extLst>
              <a:ext uri="{FF2B5EF4-FFF2-40B4-BE49-F238E27FC236}">
                <a16:creationId xmlns:a16="http://schemas.microsoft.com/office/drawing/2014/main" id="{0EF0ED6B-483B-1BA1-56BA-56629A57332F}"/>
              </a:ext>
            </a:extLst>
          </p:cNvPr>
          <p:cNvSpPr>
            <a:spLocks noGrp="1"/>
          </p:cNvSpPr>
          <p:nvPr>
            <p:ph type="body" sz="half" idx="2"/>
          </p:nvPr>
        </p:nvSpPr>
        <p:spPr>
          <a:xfrm>
            <a:off x="1018221" y="2016808"/>
            <a:ext cx="8825659" cy="2362200"/>
          </a:xfrm>
        </p:spPr>
        <p:txBody>
          <a:bodyPr>
            <a:normAutofit lnSpcReduction="10000"/>
          </a:bodyPr>
          <a:lstStyle/>
          <a:p>
            <a:pPr algn="ctr"/>
            <a:r>
              <a:rPr lang="en-US" sz="4800" dirty="0"/>
              <a:t>Specific   Measurable   Attainable   Relevant   </a:t>
            </a:r>
          </a:p>
          <a:p>
            <a:pPr algn="ctr"/>
            <a:r>
              <a:rPr lang="en-US" sz="4800" dirty="0"/>
              <a:t>Time-bound</a:t>
            </a:r>
          </a:p>
        </p:txBody>
      </p:sp>
    </p:spTree>
    <p:extLst>
      <p:ext uri="{BB962C8B-B14F-4D97-AF65-F5344CB8AC3E}">
        <p14:creationId xmlns:p14="http://schemas.microsoft.com/office/powerpoint/2010/main" val="3188954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9467A-79D6-36B0-D076-9F646B1657F6}"/>
              </a:ext>
            </a:extLst>
          </p:cNvPr>
          <p:cNvSpPr>
            <a:spLocks noGrp="1"/>
          </p:cNvSpPr>
          <p:nvPr>
            <p:ph type="title"/>
          </p:nvPr>
        </p:nvSpPr>
        <p:spPr>
          <a:xfrm>
            <a:off x="214916" y="174477"/>
            <a:ext cx="8825659" cy="1981200"/>
          </a:xfrm>
        </p:spPr>
        <p:txBody>
          <a:bodyPr/>
          <a:lstStyle/>
          <a:p>
            <a:r>
              <a:rPr lang="en-US" dirty="0"/>
              <a:t>Goal-to-Platform Matrix</a:t>
            </a:r>
          </a:p>
        </p:txBody>
      </p:sp>
      <p:graphicFrame>
        <p:nvGraphicFramePr>
          <p:cNvPr id="4" name="Table 3">
            <a:extLst>
              <a:ext uri="{FF2B5EF4-FFF2-40B4-BE49-F238E27FC236}">
                <a16:creationId xmlns:a16="http://schemas.microsoft.com/office/drawing/2014/main" id="{77E1EA7D-60D4-D8E7-39F4-6F0ACB8B5175}"/>
              </a:ext>
            </a:extLst>
          </p:cNvPr>
          <p:cNvGraphicFramePr>
            <a:graphicFrameLocks noGrp="1"/>
          </p:cNvGraphicFramePr>
          <p:nvPr>
            <p:extLst>
              <p:ext uri="{D42A27DB-BD31-4B8C-83A1-F6EECF244321}">
                <p14:modId xmlns:p14="http://schemas.microsoft.com/office/powerpoint/2010/main" val="1041998134"/>
              </p:ext>
            </p:extLst>
          </p:nvPr>
        </p:nvGraphicFramePr>
        <p:xfrm>
          <a:off x="1615156" y="965675"/>
          <a:ext cx="7425420" cy="5571857"/>
        </p:xfrm>
        <a:graphic>
          <a:graphicData uri="http://schemas.openxmlformats.org/drawingml/2006/table">
            <a:tbl>
              <a:tblPr/>
              <a:tblGrid>
                <a:gridCol w="2475140">
                  <a:extLst>
                    <a:ext uri="{9D8B030D-6E8A-4147-A177-3AD203B41FA5}">
                      <a16:colId xmlns:a16="http://schemas.microsoft.com/office/drawing/2014/main" val="527860806"/>
                    </a:ext>
                  </a:extLst>
                </a:gridCol>
                <a:gridCol w="2475140">
                  <a:extLst>
                    <a:ext uri="{9D8B030D-6E8A-4147-A177-3AD203B41FA5}">
                      <a16:colId xmlns:a16="http://schemas.microsoft.com/office/drawing/2014/main" val="3250494742"/>
                    </a:ext>
                  </a:extLst>
                </a:gridCol>
                <a:gridCol w="2475140">
                  <a:extLst>
                    <a:ext uri="{9D8B030D-6E8A-4147-A177-3AD203B41FA5}">
                      <a16:colId xmlns:a16="http://schemas.microsoft.com/office/drawing/2014/main" val="1846448094"/>
                    </a:ext>
                  </a:extLst>
                </a:gridCol>
              </a:tblGrid>
              <a:tr h="378670">
                <a:tc>
                  <a:txBody>
                    <a:bodyPr/>
                    <a:lstStyle/>
                    <a:p>
                      <a:pPr>
                        <a:buNone/>
                      </a:pPr>
                      <a:r>
                        <a:rPr lang="en-US" sz="800" b="1"/>
                        <a:t>Marketing Goal</a:t>
                      </a:r>
                      <a:endParaRPr lang="en-US" sz="800"/>
                    </a:p>
                  </a:txBody>
                  <a:tcPr marL="40736" marR="40736" marT="20368" marB="20368" anchor="ctr">
                    <a:lnL>
                      <a:noFill/>
                    </a:lnL>
                    <a:lnR>
                      <a:noFill/>
                    </a:lnR>
                    <a:lnT>
                      <a:noFill/>
                    </a:lnT>
                    <a:lnB>
                      <a:noFill/>
                    </a:lnB>
                    <a:noFill/>
                  </a:tcPr>
                </a:tc>
                <a:tc>
                  <a:txBody>
                    <a:bodyPr/>
                    <a:lstStyle/>
                    <a:p>
                      <a:pPr>
                        <a:buNone/>
                      </a:pPr>
                      <a:r>
                        <a:rPr lang="en-US" sz="800" b="1"/>
                        <a:t>Best Platforms</a:t>
                      </a:r>
                      <a:endParaRPr lang="en-US" sz="800"/>
                    </a:p>
                  </a:txBody>
                  <a:tcPr marL="40736" marR="40736" marT="20368" marB="20368" anchor="ctr">
                    <a:lnL>
                      <a:noFill/>
                    </a:lnL>
                    <a:lnR>
                      <a:noFill/>
                    </a:lnR>
                    <a:lnT>
                      <a:noFill/>
                    </a:lnT>
                    <a:lnB>
                      <a:noFill/>
                    </a:lnB>
                    <a:noFill/>
                  </a:tcPr>
                </a:tc>
                <a:tc>
                  <a:txBody>
                    <a:bodyPr/>
                    <a:lstStyle/>
                    <a:p>
                      <a:pPr>
                        <a:buNone/>
                      </a:pPr>
                      <a:r>
                        <a:rPr lang="en-US" sz="800" b="1"/>
                        <a:t>Why These Platforms Work</a:t>
                      </a:r>
                      <a:endParaRPr lang="en-US" sz="800"/>
                    </a:p>
                  </a:txBody>
                  <a:tcPr marL="40736" marR="40736" marT="20368" marB="20368" anchor="ctr">
                    <a:lnL>
                      <a:noFill/>
                    </a:lnL>
                    <a:lnR>
                      <a:noFill/>
                    </a:lnR>
                    <a:lnT>
                      <a:noFill/>
                    </a:lnT>
                    <a:lnB>
                      <a:noFill/>
                    </a:lnB>
                    <a:noFill/>
                  </a:tcPr>
                </a:tc>
                <a:extLst>
                  <a:ext uri="{0D108BD9-81ED-4DB2-BD59-A6C34878D82A}">
                    <a16:rowId xmlns:a16="http://schemas.microsoft.com/office/drawing/2014/main" val="2669114910"/>
                  </a:ext>
                </a:extLst>
              </a:tr>
              <a:tr h="540957">
                <a:tc>
                  <a:txBody>
                    <a:bodyPr/>
                    <a:lstStyle/>
                    <a:p>
                      <a:pPr>
                        <a:buNone/>
                      </a:pPr>
                      <a:r>
                        <a:rPr lang="en-US" sz="800" b="1"/>
                        <a:t>Brand Awareness</a:t>
                      </a:r>
                      <a:endParaRPr lang="en-US" sz="800"/>
                    </a:p>
                  </a:txBody>
                  <a:tcPr marL="40736" marR="40736" marT="20368" marB="20368" anchor="ctr">
                    <a:lnL>
                      <a:noFill/>
                    </a:lnL>
                    <a:lnR>
                      <a:noFill/>
                    </a:lnR>
                    <a:lnT>
                      <a:noFill/>
                    </a:lnT>
                    <a:lnB>
                      <a:noFill/>
                    </a:lnB>
                    <a:noFill/>
                  </a:tcPr>
                </a:tc>
                <a:tc>
                  <a:txBody>
                    <a:bodyPr/>
                    <a:lstStyle/>
                    <a:p>
                      <a:pPr>
                        <a:buNone/>
                      </a:pPr>
                      <a:r>
                        <a:rPr lang="en-US" sz="800"/>
                        <a:t>Instagram, TikTok, Facebook</a:t>
                      </a:r>
                    </a:p>
                  </a:txBody>
                  <a:tcPr marL="40736" marR="40736" marT="20368" marB="20368" anchor="ctr">
                    <a:lnL>
                      <a:noFill/>
                    </a:lnL>
                    <a:lnR>
                      <a:noFill/>
                    </a:lnR>
                    <a:lnT>
                      <a:noFill/>
                    </a:lnT>
                    <a:lnB>
                      <a:noFill/>
                    </a:lnB>
                    <a:noFill/>
                  </a:tcPr>
                </a:tc>
                <a:tc>
                  <a:txBody>
                    <a:bodyPr/>
                    <a:lstStyle/>
                    <a:p>
                      <a:pPr>
                        <a:buNone/>
                      </a:pPr>
                      <a:r>
                        <a:rPr lang="en-US" sz="800"/>
                        <a:t>Visual storytelling, high reach, and shareable short-form content.</a:t>
                      </a:r>
                    </a:p>
                  </a:txBody>
                  <a:tcPr marL="40736" marR="40736" marT="20368" marB="20368" anchor="ctr">
                    <a:lnL>
                      <a:noFill/>
                    </a:lnL>
                    <a:lnR>
                      <a:noFill/>
                    </a:lnR>
                    <a:lnT>
                      <a:noFill/>
                    </a:lnT>
                    <a:lnB>
                      <a:noFill/>
                    </a:lnB>
                    <a:noFill/>
                  </a:tcPr>
                </a:tc>
                <a:extLst>
                  <a:ext uri="{0D108BD9-81ED-4DB2-BD59-A6C34878D82A}">
                    <a16:rowId xmlns:a16="http://schemas.microsoft.com/office/drawing/2014/main" val="212736447"/>
                  </a:ext>
                </a:extLst>
              </a:tr>
              <a:tr h="540957">
                <a:tc>
                  <a:txBody>
                    <a:bodyPr/>
                    <a:lstStyle/>
                    <a:p>
                      <a:pPr>
                        <a:buNone/>
                      </a:pPr>
                      <a:r>
                        <a:rPr lang="en-US" sz="800" b="1"/>
                        <a:t>Lead Generation / B2B Growth</a:t>
                      </a:r>
                      <a:endParaRPr lang="en-US" sz="800"/>
                    </a:p>
                  </a:txBody>
                  <a:tcPr marL="40736" marR="40736" marT="20368" marB="20368" anchor="ctr">
                    <a:lnL>
                      <a:noFill/>
                    </a:lnL>
                    <a:lnR>
                      <a:noFill/>
                    </a:lnR>
                    <a:lnT>
                      <a:noFill/>
                    </a:lnT>
                    <a:lnB>
                      <a:noFill/>
                    </a:lnB>
                    <a:noFill/>
                  </a:tcPr>
                </a:tc>
                <a:tc>
                  <a:txBody>
                    <a:bodyPr/>
                    <a:lstStyle/>
                    <a:p>
                      <a:pPr>
                        <a:buNone/>
                      </a:pPr>
                      <a:r>
                        <a:rPr lang="en-US" sz="800"/>
                        <a:t>LinkedIn, Facebook</a:t>
                      </a:r>
                    </a:p>
                  </a:txBody>
                  <a:tcPr marL="40736" marR="40736" marT="20368" marB="20368" anchor="ctr">
                    <a:lnL>
                      <a:noFill/>
                    </a:lnL>
                    <a:lnR>
                      <a:noFill/>
                    </a:lnR>
                    <a:lnT>
                      <a:noFill/>
                    </a:lnT>
                    <a:lnB>
                      <a:noFill/>
                    </a:lnB>
                    <a:noFill/>
                  </a:tcPr>
                </a:tc>
                <a:tc>
                  <a:txBody>
                    <a:bodyPr/>
                    <a:lstStyle/>
                    <a:p>
                      <a:pPr>
                        <a:buNone/>
                      </a:pPr>
                      <a:r>
                        <a:rPr lang="en-US" sz="800"/>
                        <a:t>Professional audience targeting, lead forms, and business credibility.</a:t>
                      </a:r>
                    </a:p>
                  </a:txBody>
                  <a:tcPr marL="40736" marR="40736" marT="20368" marB="20368" anchor="ctr">
                    <a:lnL>
                      <a:noFill/>
                    </a:lnL>
                    <a:lnR>
                      <a:noFill/>
                    </a:lnR>
                    <a:lnT>
                      <a:noFill/>
                    </a:lnT>
                    <a:lnB>
                      <a:noFill/>
                    </a:lnB>
                    <a:noFill/>
                  </a:tcPr>
                </a:tc>
                <a:extLst>
                  <a:ext uri="{0D108BD9-81ED-4DB2-BD59-A6C34878D82A}">
                    <a16:rowId xmlns:a16="http://schemas.microsoft.com/office/drawing/2014/main" val="2398415591"/>
                  </a:ext>
                </a:extLst>
              </a:tr>
              <a:tr h="540957">
                <a:tc>
                  <a:txBody>
                    <a:bodyPr/>
                    <a:lstStyle/>
                    <a:p>
                      <a:pPr>
                        <a:buNone/>
                      </a:pPr>
                      <a:r>
                        <a:rPr lang="en-US" sz="800" b="1"/>
                        <a:t>Website Traffic</a:t>
                      </a:r>
                      <a:endParaRPr lang="en-US" sz="800"/>
                    </a:p>
                  </a:txBody>
                  <a:tcPr marL="40736" marR="40736" marT="20368" marB="20368" anchor="ctr">
                    <a:lnL>
                      <a:noFill/>
                    </a:lnL>
                    <a:lnR>
                      <a:noFill/>
                    </a:lnR>
                    <a:lnT>
                      <a:noFill/>
                    </a:lnT>
                    <a:lnB>
                      <a:noFill/>
                    </a:lnB>
                    <a:noFill/>
                  </a:tcPr>
                </a:tc>
                <a:tc>
                  <a:txBody>
                    <a:bodyPr/>
                    <a:lstStyle/>
                    <a:p>
                      <a:pPr>
                        <a:buNone/>
                      </a:pPr>
                      <a:r>
                        <a:rPr lang="en-US" sz="800"/>
                        <a:t>Facebook, Pinterest, LinkedIn</a:t>
                      </a:r>
                    </a:p>
                  </a:txBody>
                  <a:tcPr marL="40736" marR="40736" marT="20368" marB="20368" anchor="ctr">
                    <a:lnL>
                      <a:noFill/>
                    </a:lnL>
                    <a:lnR>
                      <a:noFill/>
                    </a:lnR>
                    <a:lnT>
                      <a:noFill/>
                    </a:lnT>
                    <a:lnB>
                      <a:noFill/>
                    </a:lnB>
                    <a:noFill/>
                  </a:tcPr>
                </a:tc>
                <a:tc>
                  <a:txBody>
                    <a:bodyPr/>
                    <a:lstStyle/>
                    <a:p>
                      <a:pPr>
                        <a:buNone/>
                      </a:pPr>
                      <a:r>
                        <a:rPr lang="en-US" sz="800"/>
                        <a:t>Strong link-sharing capability and referral traffic tools.</a:t>
                      </a:r>
                    </a:p>
                  </a:txBody>
                  <a:tcPr marL="40736" marR="40736" marT="20368" marB="20368" anchor="ctr">
                    <a:lnL>
                      <a:noFill/>
                    </a:lnL>
                    <a:lnR>
                      <a:noFill/>
                    </a:lnR>
                    <a:lnT>
                      <a:noFill/>
                    </a:lnT>
                    <a:lnB>
                      <a:noFill/>
                    </a:lnB>
                    <a:noFill/>
                  </a:tcPr>
                </a:tc>
                <a:extLst>
                  <a:ext uri="{0D108BD9-81ED-4DB2-BD59-A6C34878D82A}">
                    <a16:rowId xmlns:a16="http://schemas.microsoft.com/office/drawing/2014/main" val="40217589"/>
                  </a:ext>
                </a:extLst>
              </a:tr>
              <a:tr h="540957">
                <a:tc>
                  <a:txBody>
                    <a:bodyPr/>
                    <a:lstStyle/>
                    <a:p>
                      <a:pPr>
                        <a:buNone/>
                      </a:pPr>
                      <a:r>
                        <a:rPr lang="en-US" sz="800" b="1"/>
                        <a:t>Event Promotion</a:t>
                      </a:r>
                      <a:endParaRPr lang="en-US" sz="800"/>
                    </a:p>
                  </a:txBody>
                  <a:tcPr marL="40736" marR="40736" marT="20368" marB="20368" anchor="ctr">
                    <a:lnL>
                      <a:noFill/>
                    </a:lnL>
                    <a:lnR>
                      <a:noFill/>
                    </a:lnR>
                    <a:lnT>
                      <a:noFill/>
                    </a:lnT>
                    <a:lnB>
                      <a:noFill/>
                    </a:lnB>
                    <a:noFill/>
                  </a:tcPr>
                </a:tc>
                <a:tc>
                  <a:txBody>
                    <a:bodyPr/>
                    <a:lstStyle/>
                    <a:p>
                      <a:pPr>
                        <a:buNone/>
                      </a:pPr>
                      <a:r>
                        <a:rPr lang="en-US" sz="800"/>
                        <a:t>Facebook, Instagram, Eventbrite</a:t>
                      </a:r>
                    </a:p>
                  </a:txBody>
                  <a:tcPr marL="40736" marR="40736" marT="20368" marB="20368" anchor="ctr">
                    <a:lnL>
                      <a:noFill/>
                    </a:lnL>
                    <a:lnR>
                      <a:noFill/>
                    </a:lnR>
                    <a:lnT>
                      <a:noFill/>
                    </a:lnT>
                    <a:lnB>
                      <a:noFill/>
                    </a:lnB>
                    <a:noFill/>
                  </a:tcPr>
                </a:tc>
                <a:tc>
                  <a:txBody>
                    <a:bodyPr/>
                    <a:lstStyle/>
                    <a:p>
                      <a:pPr>
                        <a:buNone/>
                      </a:pPr>
                      <a:r>
                        <a:rPr lang="en-US" sz="800"/>
                        <a:t>Easy event creation, RSVPs, and strong local reach.</a:t>
                      </a:r>
                    </a:p>
                  </a:txBody>
                  <a:tcPr marL="40736" marR="40736" marT="20368" marB="20368" anchor="ctr">
                    <a:lnL>
                      <a:noFill/>
                    </a:lnL>
                    <a:lnR>
                      <a:noFill/>
                    </a:lnR>
                    <a:lnT>
                      <a:noFill/>
                    </a:lnT>
                    <a:lnB>
                      <a:noFill/>
                    </a:lnB>
                    <a:noFill/>
                  </a:tcPr>
                </a:tc>
                <a:extLst>
                  <a:ext uri="{0D108BD9-81ED-4DB2-BD59-A6C34878D82A}">
                    <a16:rowId xmlns:a16="http://schemas.microsoft.com/office/drawing/2014/main" val="4262699962"/>
                  </a:ext>
                </a:extLst>
              </a:tr>
              <a:tr h="703244">
                <a:tc>
                  <a:txBody>
                    <a:bodyPr/>
                    <a:lstStyle/>
                    <a:p>
                      <a:pPr>
                        <a:buNone/>
                      </a:pPr>
                      <a:r>
                        <a:rPr lang="en-US" sz="800" b="1"/>
                        <a:t>Community Engagement</a:t>
                      </a:r>
                      <a:endParaRPr lang="en-US" sz="800"/>
                    </a:p>
                  </a:txBody>
                  <a:tcPr marL="40736" marR="40736" marT="20368" marB="20368" anchor="ctr">
                    <a:lnL>
                      <a:noFill/>
                    </a:lnL>
                    <a:lnR>
                      <a:noFill/>
                    </a:lnR>
                    <a:lnT>
                      <a:noFill/>
                    </a:lnT>
                    <a:lnB>
                      <a:noFill/>
                    </a:lnB>
                    <a:noFill/>
                  </a:tcPr>
                </a:tc>
                <a:tc>
                  <a:txBody>
                    <a:bodyPr/>
                    <a:lstStyle/>
                    <a:p>
                      <a:pPr>
                        <a:buNone/>
                      </a:pPr>
                      <a:r>
                        <a:rPr lang="en-US" sz="800"/>
                        <a:t>Facebook Groups, Instagram Stories</a:t>
                      </a:r>
                    </a:p>
                  </a:txBody>
                  <a:tcPr marL="40736" marR="40736" marT="20368" marB="20368" anchor="ctr">
                    <a:lnL>
                      <a:noFill/>
                    </a:lnL>
                    <a:lnR>
                      <a:noFill/>
                    </a:lnR>
                    <a:lnT>
                      <a:noFill/>
                    </a:lnT>
                    <a:lnB>
                      <a:noFill/>
                    </a:lnB>
                    <a:noFill/>
                  </a:tcPr>
                </a:tc>
                <a:tc>
                  <a:txBody>
                    <a:bodyPr/>
                    <a:lstStyle/>
                    <a:p>
                      <a:pPr>
                        <a:buNone/>
                      </a:pPr>
                      <a:r>
                        <a:rPr lang="en-US" sz="800"/>
                        <a:t>Great for two-way conversations and interactive content (polls, Q&amp;As).</a:t>
                      </a:r>
                    </a:p>
                  </a:txBody>
                  <a:tcPr marL="40736" marR="40736" marT="20368" marB="20368" anchor="ctr">
                    <a:lnL>
                      <a:noFill/>
                    </a:lnL>
                    <a:lnR>
                      <a:noFill/>
                    </a:lnR>
                    <a:lnT>
                      <a:noFill/>
                    </a:lnT>
                    <a:lnB>
                      <a:noFill/>
                    </a:lnB>
                    <a:noFill/>
                  </a:tcPr>
                </a:tc>
                <a:extLst>
                  <a:ext uri="{0D108BD9-81ED-4DB2-BD59-A6C34878D82A}">
                    <a16:rowId xmlns:a16="http://schemas.microsoft.com/office/drawing/2014/main" val="3503549044"/>
                  </a:ext>
                </a:extLst>
              </a:tr>
              <a:tr h="540957">
                <a:tc>
                  <a:txBody>
                    <a:bodyPr/>
                    <a:lstStyle/>
                    <a:p>
                      <a:pPr>
                        <a:buNone/>
                      </a:pPr>
                      <a:r>
                        <a:rPr lang="en-US" sz="800" b="1"/>
                        <a:t>Recruitment / Hiring</a:t>
                      </a:r>
                      <a:endParaRPr lang="en-US" sz="800"/>
                    </a:p>
                  </a:txBody>
                  <a:tcPr marL="40736" marR="40736" marT="20368" marB="20368" anchor="ctr">
                    <a:lnL>
                      <a:noFill/>
                    </a:lnL>
                    <a:lnR>
                      <a:noFill/>
                    </a:lnR>
                    <a:lnT>
                      <a:noFill/>
                    </a:lnT>
                    <a:lnB>
                      <a:noFill/>
                    </a:lnB>
                    <a:noFill/>
                  </a:tcPr>
                </a:tc>
                <a:tc>
                  <a:txBody>
                    <a:bodyPr/>
                    <a:lstStyle/>
                    <a:p>
                      <a:pPr>
                        <a:buNone/>
                      </a:pPr>
                      <a:r>
                        <a:rPr lang="en-US" sz="800"/>
                        <a:t>LinkedIn, Facebook</a:t>
                      </a:r>
                    </a:p>
                  </a:txBody>
                  <a:tcPr marL="40736" marR="40736" marT="20368" marB="20368" anchor="ctr">
                    <a:lnL>
                      <a:noFill/>
                    </a:lnL>
                    <a:lnR>
                      <a:noFill/>
                    </a:lnR>
                    <a:lnT>
                      <a:noFill/>
                    </a:lnT>
                    <a:lnB>
                      <a:noFill/>
                    </a:lnB>
                    <a:noFill/>
                  </a:tcPr>
                </a:tc>
                <a:tc>
                  <a:txBody>
                    <a:bodyPr/>
                    <a:lstStyle/>
                    <a:p>
                      <a:pPr>
                        <a:buNone/>
                      </a:pPr>
                      <a:r>
                        <a:rPr lang="en-US" sz="800"/>
                        <a:t>Job posting tools and community-driven recommendations.</a:t>
                      </a:r>
                    </a:p>
                  </a:txBody>
                  <a:tcPr marL="40736" marR="40736" marT="20368" marB="20368" anchor="ctr">
                    <a:lnL>
                      <a:noFill/>
                    </a:lnL>
                    <a:lnR>
                      <a:noFill/>
                    </a:lnR>
                    <a:lnT>
                      <a:noFill/>
                    </a:lnT>
                    <a:lnB>
                      <a:noFill/>
                    </a:lnB>
                    <a:noFill/>
                  </a:tcPr>
                </a:tc>
                <a:extLst>
                  <a:ext uri="{0D108BD9-81ED-4DB2-BD59-A6C34878D82A}">
                    <a16:rowId xmlns:a16="http://schemas.microsoft.com/office/drawing/2014/main" val="2440971818"/>
                  </a:ext>
                </a:extLst>
              </a:tr>
              <a:tr h="540957">
                <a:tc>
                  <a:txBody>
                    <a:bodyPr/>
                    <a:lstStyle/>
                    <a:p>
                      <a:pPr>
                        <a:buNone/>
                      </a:pPr>
                      <a:r>
                        <a:rPr lang="en-US" sz="800" b="1"/>
                        <a:t>Customer Support / Updates</a:t>
                      </a:r>
                      <a:endParaRPr lang="en-US" sz="800"/>
                    </a:p>
                  </a:txBody>
                  <a:tcPr marL="40736" marR="40736" marT="20368" marB="20368" anchor="ctr">
                    <a:lnL>
                      <a:noFill/>
                    </a:lnL>
                    <a:lnR>
                      <a:noFill/>
                    </a:lnR>
                    <a:lnT>
                      <a:noFill/>
                    </a:lnT>
                    <a:lnB>
                      <a:noFill/>
                    </a:lnB>
                    <a:noFill/>
                  </a:tcPr>
                </a:tc>
                <a:tc>
                  <a:txBody>
                    <a:bodyPr/>
                    <a:lstStyle/>
                    <a:p>
                      <a:pPr>
                        <a:buNone/>
                      </a:pPr>
                      <a:r>
                        <a:rPr lang="en-US" sz="800"/>
                        <a:t>X (Twitter), Facebook</a:t>
                      </a:r>
                    </a:p>
                  </a:txBody>
                  <a:tcPr marL="40736" marR="40736" marT="20368" marB="20368" anchor="ctr">
                    <a:lnL>
                      <a:noFill/>
                    </a:lnL>
                    <a:lnR>
                      <a:noFill/>
                    </a:lnR>
                    <a:lnT>
                      <a:noFill/>
                    </a:lnT>
                    <a:lnB>
                      <a:noFill/>
                    </a:lnB>
                    <a:noFill/>
                  </a:tcPr>
                </a:tc>
                <a:tc>
                  <a:txBody>
                    <a:bodyPr/>
                    <a:lstStyle/>
                    <a:p>
                      <a:pPr>
                        <a:buNone/>
                      </a:pPr>
                      <a:r>
                        <a:rPr lang="en-US" sz="800"/>
                        <a:t>Fast communication and transparency for public updates.</a:t>
                      </a:r>
                    </a:p>
                  </a:txBody>
                  <a:tcPr marL="40736" marR="40736" marT="20368" marB="20368" anchor="ctr">
                    <a:lnL>
                      <a:noFill/>
                    </a:lnL>
                    <a:lnR>
                      <a:noFill/>
                    </a:lnR>
                    <a:lnT>
                      <a:noFill/>
                    </a:lnT>
                    <a:lnB>
                      <a:noFill/>
                    </a:lnB>
                    <a:noFill/>
                  </a:tcPr>
                </a:tc>
                <a:extLst>
                  <a:ext uri="{0D108BD9-81ED-4DB2-BD59-A6C34878D82A}">
                    <a16:rowId xmlns:a16="http://schemas.microsoft.com/office/drawing/2014/main" val="3556454693"/>
                  </a:ext>
                </a:extLst>
              </a:tr>
              <a:tr h="540957">
                <a:tc>
                  <a:txBody>
                    <a:bodyPr/>
                    <a:lstStyle/>
                    <a:p>
                      <a:pPr>
                        <a:buNone/>
                      </a:pPr>
                      <a:r>
                        <a:rPr lang="en-US" sz="800" b="1"/>
                        <a:t>SEO &amp; Discoverability</a:t>
                      </a:r>
                      <a:endParaRPr lang="en-US" sz="800"/>
                    </a:p>
                  </a:txBody>
                  <a:tcPr marL="40736" marR="40736" marT="20368" marB="20368" anchor="ctr">
                    <a:lnL>
                      <a:noFill/>
                    </a:lnL>
                    <a:lnR>
                      <a:noFill/>
                    </a:lnR>
                    <a:lnT>
                      <a:noFill/>
                    </a:lnT>
                    <a:lnB>
                      <a:noFill/>
                    </a:lnB>
                    <a:noFill/>
                  </a:tcPr>
                </a:tc>
                <a:tc>
                  <a:txBody>
                    <a:bodyPr/>
                    <a:lstStyle/>
                    <a:p>
                      <a:pPr>
                        <a:buNone/>
                      </a:pPr>
                      <a:r>
                        <a:rPr lang="en-US" sz="800"/>
                        <a:t>YouTube, TikTok, Instagram</a:t>
                      </a:r>
                    </a:p>
                  </a:txBody>
                  <a:tcPr marL="40736" marR="40736" marT="20368" marB="20368" anchor="ctr">
                    <a:lnL>
                      <a:noFill/>
                    </a:lnL>
                    <a:lnR>
                      <a:noFill/>
                    </a:lnR>
                    <a:lnT>
                      <a:noFill/>
                    </a:lnT>
                    <a:lnB>
                      <a:noFill/>
                    </a:lnB>
                    <a:noFill/>
                  </a:tcPr>
                </a:tc>
                <a:tc>
                  <a:txBody>
                    <a:bodyPr/>
                    <a:lstStyle/>
                    <a:p>
                      <a:pPr>
                        <a:buNone/>
                      </a:pPr>
                      <a:r>
                        <a:rPr lang="en-US" sz="800"/>
                        <a:t>Searchable content with keywords, hashtags, and video SEO value.</a:t>
                      </a:r>
                    </a:p>
                  </a:txBody>
                  <a:tcPr marL="40736" marR="40736" marT="20368" marB="20368" anchor="ctr">
                    <a:lnL>
                      <a:noFill/>
                    </a:lnL>
                    <a:lnR>
                      <a:noFill/>
                    </a:lnR>
                    <a:lnT>
                      <a:noFill/>
                    </a:lnT>
                    <a:lnB>
                      <a:noFill/>
                    </a:lnB>
                    <a:noFill/>
                  </a:tcPr>
                </a:tc>
                <a:extLst>
                  <a:ext uri="{0D108BD9-81ED-4DB2-BD59-A6C34878D82A}">
                    <a16:rowId xmlns:a16="http://schemas.microsoft.com/office/drawing/2014/main" val="80972247"/>
                  </a:ext>
                </a:extLst>
              </a:tr>
              <a:tr h="703244">
                <a:tc>
                  <a:txBody>
                    <a:bodyPr/>
                    <a:lstStyle/>
                    <a:p>
                      <a:pPr>
                        <a:buNone/>
                      </a:pPr>
                      <a:r>
                        <a:rPr lang="en-US" sz="800" b="1"/>
                        <a:t>E-commerce / Sales</a:t>
                      </a:r>
                      <a:endParaRPr lang="en-US" sz="800"/>
                    </a:p>
                  </a:txBody>
                  <a:tcPr marL="40736" marR="40736" marT="20368" marB="20368" anchor="ctr">
                    <a:lnL>
                      <a:noFill/>
                    </a:lnL>
                    <a:lnR>
                      <a:noFill/>
                    </a:lnR>
                    <a:lnT>
                      <a:noFill/>
                    </a:lnT>
                    <a:lnB>
                      <a:noFill/>
                    </a:lnB>
                    <a:noFill/>
                  </a:tcPr>
                </a:tc>
                <a:tc>
                  <a:txBody>
                    <a:bodyPr/>
                    <a:lstStyle/>
                    <a:p>
                      <a:pPr>
                        <a:buNone/>
                      </a:pPr>
                      <a:r>
                        <a:rPr lang="en-US" sz="800"/>
                        <a:t>Instagram, TikTok Shop, Facebook Shops</a:t>
                      </a:r>
                    </a:p>
                  </a:txBody>
                  <a:tcPr marL="40736" marR="40736" marT="20368" marB="20368" anchor="ctr">
                    <a:lnL>
                      <a:noFill/>
                    </a:lnL>
                    <a:lnR>
                      <a:noFill/>
                    </a:lnR>
                    <a:lnT>
                      <a:noFill/>
                    </a:lnT>
                    <a:lnB>
                      <a:noFill/>
                    </a:lnB>
                    <a:noFill/>
                  </a:tcPr>
                </a:tc>
                <a:tc>
                  <a:txBody>
                    <a:bodyPr/>
                    <a:lstStyle/>
                    <a:p>
                      <a:pPr>
                        <a:buNone/>
                      </a:pPr>
                      <a:r>
                        <a:rPr lang="en-US" sz="800" dirty="0"/>
                        <a:t>In-app shopping, influencer marketing, and impulse-buy potential.</a:t>
                      </a:r>
                    </a:p>
                  </a:txBody>
                  <a:tcPr marL="40736" marR="40736" marT="20368" marB="20368" anchor="ctr">
                    <a:lnL>
                      <a:noFill/>
                    </a:lnL>
                    <a:lnR>
                      <a:noFill/>
                    </a:lnR>
                    <a:lnT>
                      <a:noFill/>
                    </a:lnT>
                    <a:lnB>
                      <a:noFill/>
                    </a:lnB>
                    <a:noFill/>
                  </a:tcPr>
                </a:tc>
                <a:extLst>
                  <a:ext uri="{0D108BD9-81ED-4DB2-BD59-A6C34878D82A}">
                    <a16:rowId xmlns:a16="http://schemas.microsoft.com/office/drawing/2014/main" val="2107645095"/>
                  </a:ext>
                </a:extLst>
              </a:tr>
            </a:tbl>
          </a:graphicData>
        </a:graphic>
      </p:graphicFrame>
    </p:spTree>
    <p:extLst>
      <p:ext uri="{BB962C8B-B14F-4D97-AF65-F5344CB8AC3E}">
        <p14:creationId xmlns:p14="http://schemas.microsoft.com/office/powerpoint/2010/main" val="2246448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8E5B5-0B4A-9679-2878-D9AB738027DB}"/>
              </a:ext>
            </a:extLst>
          </p:cNvPr>
          <p:cNvSpPr>
            <a:spLocks noGrp="1"/>
          </p:cNvSpPr>
          <p:nvPr>
            <p:ph type="title"/>
          </p:nvPr>
        </p:nvSpPr>
        <p:spPr>
          <a:xfrm>
            <a:off x="505475" y="194465"/>
            <a:ext cx="9963123" cy="2008532"/>
          </a:xfrm>
        </p:spPr>
        <p:txBody>
          <a:bodyPr/>
          <a:lstStyle/>
          <a:p>
            <a:r>
              <a:rPr lang="en-US" dirty="0"/>
              <a:t>💡 </a:t>
            </a:r>
            <a:r>
              <a:rPr lang="en-US" b="1" dirty="0"/>
              <a:t>Tips:</a:t>
            </a:r>
            <a:endParaRPr lang="en-US" dirty="0"/>
          </a:p>
        </p:txBody>
      </p:sp>
      <p:sp>
        <p:nvSpPr>
          <p:cNvPr id="4" name="Rectangle 1">
            <a:extLst>
              <a:ext uri="{FF2B5EF4-FFF2-40B4-BE49-F238E27FC236}">
                <a16:creationId xmlns:a16="http://schemas.microsoft.com/office/drawing/2014/main" id="{407ED96A-C99A-4950-D738-C76E66E4BD98}"/>
              </a:ext>
            </a:extLst>
          </p:cNvPr>
          <p:cNvSpPr>
            <a:spLocks noGrp="1" noChangeArrowheads="1"/>
          </p:cNvSpPr>
          <p:nvPr>
            <p:ph type="body" idx="1"/>
          </p:nvPr>
        </p:nvSpPr>
        <p:spPr bwMode="auto">
          <a:xfrm>
            <a:off x="582385" y="2159395"/>
            <a:ext cx="11356089" cy="1287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Focus on </a:t>
            </a:r>
            <a:r>
              <a:rPr kumimoji="0" lang="en-US" altLang="en-US" sz="1800" b="1" i="0" u="none" strike="noStrike" cap="none" normalizeH="0" baseline="0" dirty="0">
                <a:ln>
                  <a:noFill/>
                </a:ln>
                <a:solidFill>
                  <a:schemeClr val="tx1"/>
                </a:solidFill>
                <a:effectLst/>
                <a:latin typeface="Arial" panose="020B0604020202020204" pitchFamily="34" charset="0"/>
              </a:rPr>
              <a:t>1–2 primary platforms</a:t>
            </a:r>
            <a:r>
              <a:rPr kumimoji="0" lang="en-US" altLang="en-US" sz="1800" b="0" i="0" u="none" strike="noStrike" cap="none" normalizeH="0" baseline="0" dirty="0">
                <a:ln>
                  <a:noFill/>
                </a:ln>
                <a:solidFill>
                  <a:schemeClr val="tx1"/>
                </a:solidFill>
                <a:effectLst/>
                <a:latin typeface="Arial" panose="020B0604020202020204" pitchFamily="34" charset="0"/>
              </a:rPr>
              <a:t> that best align with your top goals.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Use </a:t>
            </a:r>
            <a:r>
              <a:rPr kumimoji="0" lang="en-US" altLang="en-US" sz="1800" b="1" i="0" u="none" strike="noStrike" cap="none" normalizeH="0" baseline="0" dirty="0">
                <a:ln>
                  <a:noFill/>
                </a:ln>
                <a:solidFill>
                  <a:schemeClr val="tx1"/>
                </a:solidFill>
                <a:effectLst/>
                <a:latin typeface="Arial" panose="020B0604020202020204" pitchFamily="34" charset="0"/>
              </a:rPr>
              <a:t>cross-promotion</a:t>
            </a:r>
            <a:r>
              <a:rPr kumimoji="0" lang="en-US" altLang="en-US" sz="1800" b="0" i="0" u="none" strike="noStrike" cap="none" normalizeH="0" baseline="0" dirty="0">
                <a:ln>
                  <a:noFill/>
                </a:ln>
                <a:solidFill>
                  <a:schemeClr val="tx1"/>
                </a:solidFill>
                <a:effectLst/>
                <a:latin typeface="Arial" panose="020B0604020202020204" pitchFamily="34" charset="0"/>
              </a:rPr>
              <a:t> (e.g., share event recaps on Instagram after promoting them on Facebook).</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Review </a:t>
            </a:r>
            <a:r>
              <a:rPr kumimoji="0" lang="en-US" altLang="en-US" sz="1800" b="1" i="0" u="none" strike="noStrike" cap="none" normalizeH="0" baseline="0" dirty="0">
                <a:ln>
                  <a:noFill/>
                </a:ln>
                <a:solidFill>
                  <a:schemeClr val="tx1"/>
                </a:solidFill>
                <a:effectLst/>
                <a:latin typeface="Arial" panose="020B0604020202020204" pitchFamily="34" charset="0"/>
              </a:rPr>
              <a:t>analytics quarterly</a:t>
            </a:r>
            <a:r>
              <a:rPr kumimoji="0" lang="en-US" altLang="en-US" sz="1800" b="0" i="0" u="none" strike="noStrike" cap="none" normalizeH="0" baseline="0" dirty="0">
                <a:ln>
                  <a:noFill/>
                </a:ln>
                <a:solidFill>
                  <a:schemeClr val="tx1"/>
                </a:solidFill>
                <a:effectLst/>
                <a:latin typeface="Arial" panose="020B0604020202020204" pitchFamily="34" charset="0"/>
              </a:rPr>
              <a:t> to ensure each platform still meets its purpose.</a:t>
            </a:r>
          </a:p>
        </p:txBody>
      </p:sp>
    </p:spTree>
    <p:extLst>
      <p:ext uri="{BB962C8B-B14F-4D97-AF65-F5344CB8AC3E}">
        <p14:creationId xmlns:p14="http://schemas.microsoft.com/office/powerpoint/2010/main" val="2999402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53F9-8873-505F-E269-3CBBBBC4745A}"/>
              </a:ext>
            </a:extLst>
          </p:cNvPr>
          <p:cNvSpPr>
            <a:spLocks noGrp="1"/>
          </p:cNvSpPr>
          <p:nvPr>
            <p:ph type="title"/>
          </p:nvPr>
        </p:nvSpPr>
        <p:spPr/>
        <p:txBody>
          <a:bodyPr/>
          <a:lstStyle/>
          <a:p>
            <a:r>
              <a:rPr lang="en-US" dirty="0"/>
              <a:t>What is a creative strategy?</a:t>
            </a:r>
          </a:p>
        </p:txBody>
      </p:sp>
      <p:sp>
        <p:nvSpPr>
          <p:cNvPr id="3" name="Text Placeholder 2">
            <a:extLst>
              <a:ext uri="{FF2B5EF4-FFF2-40B4-BE49-F238E27FC236}">
                <a16:creationId xmlns:a16="http://schemas.microsoft.com/office/drawing/2014/main" id="{23B9C2B8-A556-6474-EAE5-01F592AE7EC0}"/>
              </a:ext>
            </a:extLst>
          </p:cNvPr>
          <p:cNvSpPr>
            <a:spLocks noGrp="1"/>
          </p:cNvSpPr>
          <p:nvPr>
            <p:ph type="body" sz="half" idx="2"/>
          </p:nvPr>
        </p:nvSpPr>
        <p:spPr>
          <a:xfrm>
            <a:off x="418744" y="3048000"/>
            <a:ext cx="10912979" cy="2362200"/>
          </a:xfrm>
        </p:spPr>
        <p:txBody>
          <a:bodyPr>
            <a:noAutofit/>
          </a:bodyPr>
          <a:lstStyle/>
          <a:p>
            <a:pPr algn="ctr"/>
            <a:r>
              <a:rPr lang="en-US" sz="2400" dirty="0">
                <a:effectLst/>
                <a:latin typeface="Avenir Next LT Pro Light" panose="020B0304020202020204" pitchFamily="34" charset="0"/>
                <a:ea typeface="Times New Roman" panose="02020603050405020304" pitchFamily="18" charset="0"/>
                <a:cs typeface="Times New Roman" panose="02020603050405020304" pitchFamily="18" charset="0"/>
              </a:rPr>
              <a:t>A creative strategy is an intentional and strategic approach that we take in developing &amp; implementing steps that will ensure and support our long-term growth. Our creative strategy serves as a call to action and provides the guiding principles for developing content. Using this strategy we can solve problems, as well as spark ideas that lead to our collective success. We will </a:t>
            </a:r>
            <a:r>
              <a:rPr lang="en-US" sz="2400" dirty="0">
                <a:effectLst/>
                <a:latin typeface="Segoe UI" panose="020B0502040204020203" pitchFamily="34" charset="0"/>
                <a:ea typeface="Times New Roman" panose="02020603050405020304" pitchFamily="18" charset="0"/>
              </a:rPr>
              <a:t>use data to assess and improve progress. We should be answering the questions: Are we doing the right things? </a:t>
            </a:r>
            <a:r>
              <a:rPr lang="en-US" sz="2400" u="sng" dirty="0">
                <a:effectLst/>
                <a:latin typeface="Segoe UI" panose="020B0502040204020203" pitchFamily="34" charset="0"/>
                <a:ea typeface="Times New Roman" panose="02020603050405020304" pitchFamily="18" charset="0"/>
              </a:rPr>
              <a:t>AND</a:t>
            </a:r>
            <a:r>
              <a:rPr lang="en-US" sz="2400" dirty="0">
                <a:effectLst/>
                <a:latin typeface="Segoe UI" panose="020B0502040204020203" pitchFamily="34" charset="0"/>
                <a:ea typeface="Times New Roman" panose="02020603050405020304" pitchFamily="18" charset="0"/>
              </a:rPr>
              <a:t> Are we doing those things right?</a:t>
            </a:r>
            <a:endParaRPr lang="en-US" sz="2400" dirty="0"/>
          </a:p>
        </p:txBody>
      </p:sp>
    </p:spTree>
    <p:extLst>
      <p:ext uri="{BB962C8B-B14F-4D97-AF65-F5344CB8AC3E}">
        <p14:creationId xmlns:p14="http://schemas.microsoft.com/office/powerpoint/2010/main" val="3123248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53F9-8873-505F-E269-3CBBBBC4745A}"/>
              </a:ext>
            </a:extLst>
          </p:cNvPr>
          <p:cNvSpPr>
            <a:spLocks noGrp="1"/>
          </p:cNvSpPr>
          <p:nvPr>
            <p:ph type="title"/>
          </p:nvPr>
        </p:nvSpPr>
        <p:spPr>
          <a:xfrm>
            <a:off x="1154954" y="1447800"/>
            <a:ext cx="9306118" cy="1981200"/>
          </a:xfrm>
        </p:spPr>
        <p:txBody>
          <a:bodyPr/>
          <a:lstStyle/>
          <a:p>
            <a:r>
              <a:rPr lang="en-US" dirty="0"/>
              <a:t>What is our creative strategy?</a:t>
            </a:r>
          </a:p>
        </p:txBody>
      </p:sp>
      <p:sp>
        <p:nvSpPr>
          <p:cNvPr id="3" name="Text Placeholder 2">
            <a:extLst>
              <a:ext uri="{FF2B5EF4-FFF2-40B4-BE49-F238E27FC236}">
                <a16:creationId xmlns:a16="http://schemas.microsoft.com/office/drawing/2014/main" id="{23B9C2B8-A556-6474-EAE5-01F592AE7EC0}"/>
              </a:ext>
            </a:extLst>
          </p:cNvPr>
          <p:cNvSpPr>
            <a:spLocks noGrp="1"/>
          </p:cNvSpPr>
          <p:nvPr>
            <p:ph type="body" sz="half" idx="2"/>
          </p:nvPr>
        </p:nvSpPr>
        <p:spPr>
          <a:xfrm>
            <a:off x="411061" y="2342626"/>
            <a:ext cx="11006356" cy="3067574"/>
          </a:xfrm>
        </p:spPr>
        <p:txBody>
          <a:bodyPr>
            <a:noAutofit/>
          </a:bodyPr>
          <a:lstStyle/>
          <a:p>
            <a:pPr lvl="1"/>
            <a:r>
              <a:rPr lang="en-US" sz="2500" dirty="0"/>
              <a:t>We want to create a relationship with people that will allow them to see us as the resource for accurate and timely information about our community. </a:t>
            </a:r>
          </a:p>
          <a:p>
            <a:pPr lvl="1"/>
            <a:r>
              <a:rPr lang="en-US" sz="2500" dirty="0"/>
              <a:t>We want to push as many people as possible to our website because then we can begin converting them into paying customers (i.e.  Chamber members or visitors). </a:t>
            </a:r>
          </a:p>
        </p:txBody>
      </p:sp>
    </p:spTree>
    <p:extLst>
      <p:ext uri="{BB962C8B-B14F-4D97-AF65-F5344CB8AC3E}">
        <p14:creationId xmlns:p14="http://schemas.microsoft.com/office/powerpoint/2010/main" val="2065990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53F9-8873-505F-E269-3CBBBBC4745A}"/>
              </a:ext>
            </a:extLst>
          </p:cNvPr>
          <p:cNvSpPr>
            <a:spLocks noGrp="1"/>
          </p:cNvSpPr>
          <p:nvPr>
            <p:ph type="title"/>
          </p:nvPr>
        </p:nvSpPr>
        <p:spPr>
          <a:xfrm>
            <a:off x="1154954" y="1447800"/>
            <a:ext cx="9306118" cy="1981200"/>
          </a:xfrm>
        </p:spPr>
        <p:txBody>
          <a:bodyPr/>
          <a:lstStyle/>
          <a:p>
            <a:r>
              <a:rPr lang="en-US" dirty="0"/>
              <a:t>Do you have content pillars?</a:t>
            </a:r>
          </a:p>
        </p:txBody>
      </p:sp>
      <p:sp>
        <p:nvSpPr>
          <p:cNvPr id="3" name="Text Placeholder 2">
            <a:extLst>
              <a:ext uri="{FF2B5EF4-FFF2-40B4-BE49-F238E27FC236}">
                <a16:creationId xmlns:a16="http://schemas.microsoft.com/office/drawing/2014/main" id="{23B9C2B8-A556-6474-EAE5-01F592AE7EC0}"/>
              </a:ext>
            </a:extLst>
          </p:cNvPr>
          <p:cNvSpPr>
            <a:spLocks noGrp="1"/>
          </p:cNvSpPr>
          <p:nvPr>
            <p:ph type="body" sz="half" idx="2"/>
          </p:nvPr>
        </p:nvSpPr>
        <p:spPr>
          <a:xfrm>
            <a:off x="411061" y="2342626"/>
            <a:ext cx="11006356" cy="3067574"/>
          </a:xfrm>
        </p:spPr>
        <p:txBody>
          <a:bodyPr>
            <a:noAutofit/>
          </a:bodyPr>
          <a:lstStyle/>
          <a:p>
            <a:pPr marL="0" indent="0">
              <a:buNone/>
            </a:pPr>
            <a:r>
              <a:rPr lang="en-US" sz="2500" dirty="0"/>
              <a:t>It sounds silly. But pillars are important. Whether you’ve been in business/marketing for years or days, you need to know what makes your customers tick, what your brand is and stick with that. </a:t>
            </a:r>
          </a:p>
        </p:txBody>
      </p:sp>
    </p:spTree>
    <p:extLst>
      <p:ext uri="{BB962C8B-B14F-4D97-AF65-F5344CB8AC3E}">
        <p14:creationId xmlns:p14="http://schemas.microsoft.com/office/powerpoint/2010/main" val="3561323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69EB6-9534-FEFD-343C-82C70E75C8DA}"/>
              </a:ext>
            </a:extLst>
          </p:cNvPr>
          <p:cNvSpPr>
            <a:spLocks noGrp="1"/>
          </p:cNvSpPr>
          <p:nvPr>
            <p:ph type="title"/>
          </p:nvPr>
        </p:nvSpPr>
        <p:spPr>
          <a:xfrm>
            <a:off x="299103" y="208660"/>
            <a:ext cx="8825659" cy="1981200"/>
          </a:xfrm>
        </p:spPr>
        <p:txBody>
          <a:bodyPr/>
          <a:lstStyle/>
          <a:p>
            <a:r>
              <a:rPr lang="en-US" dirty="0"/>
              <a:t>Our Pillars</a:t>
            </a:r>
          </a:p>
        </p:txBody>
      </p:sp>
      <p:sp>
        <p:nvSpPr>
          <p:cNvPr id="3" name="Text Placeholder 2">
            <a:extLst>
              <a:ext uri="{FF2B5EF4-FFF2-40B4-BE49-F238E27FC236}">
                <a16:creationId xmlns:a16="http://schemas.microsoft.com/office/drawing/2014/main" id="{65695E99-4E36-2965-E4F9-B8534D57EE15}"/>
              </a:ext>
            </a:extLst>
          </p:cNvPr>
          <p:cNvSpPr>
            <a:spLocks noGrp="1"/>
          </p:cNvSpPr>
          <p:nvPr>
            <p:ph type="body" sz="half" idx="2"/>
          </p:nvPr>
        </p:nvSpPr>
        <p:spPr>
          <a:xfrm>
            <a:off x="299103" y="1521151"/>
            <a:ext cx="11776104" cy="5516310"/>
          </a:xfrm>
        </p:spPr>
        <p:txBody>
          <a:bodyPr>
            <a:normAutofit fontScale="77500" lnSpcReduction="20000"/>
          </a:bodyPr>
          <a:lstStyle/>
          <a:p>
            <a:r>
              <a:rPr lang="en-US" b="1" dirty="0"/>
              <a:t>1. African American Heritage</a:t>
            </a:r>
          </a:p>
          <a:p>
            <a:r>
              <a:rPr lang="en-US" b="1" dirty="0"/>
              <a:t>	Purpose:</a:t>
            </a:r>
            <a:r>
              <a:rPr lang="en-US" dirty="0"/>
              <a:t> Celebrate culture, highlight local history, and amplify voices.</a:t>
            </a:r>
          </a:p>
          <a:p>
            <a:r>
              <a:rPr lang="en-US" b="1" dirty="0"/>
              <a:t>2. People</a:t>
            </a:r>
          </a:p>
          <a:p>
            <a:r>
              <a:rPr lang="en-US" b="1" dirty="0"/>
              <a:t>	Purpose:</a:t>
            </a:r>
            <a:r>
              <a:rPr lang="en-US" dirty="0"/>
              <a:t> Build connection through storytelling and community recognition.</a:t>
            </a:r>
          </a:p>
          <a:p>
            <a:r>
              <a:rPr lang="en-US" b="1" dirty="0"/>
              <a:t>3. Events</a:t>
            </a:r>
          </a:p>
          <a:p>
            <a:r>
              <a:rPr lang="en-US" b="1" dirty="0"/>
              <a:t>	Purpose:</a:t>
            </a:r>
            <a:r>
              <a:rPr lang="en-US" dirty="0"/>
              <a:t> Promote happenings that drive tourism, attendance, and engagement.</a:t>
            </a:r>
          </a:p>
          <a:p>
            <a:r>
              <a:rPr lang="en-US" b="1" dirty="0"/>
              <a:t>4. History</a:t>
            </a:r>
          </a:p>
          <a:p>
            <a:r>
              <a:rPr lang="en-US" b="1" dirty="0"/>
              <a:t>	Purpose:</a:t>
            </a:r>
            <a:r>
              <a:rPr lang="en-US" dirty="0"/>
              <a:t> Educate and inspire curiosity about Liberty County’s past.</a:t>
            </a:r>
          </a:p>
          <a:p>
            <a:r>
              <a:rPr lang="en-US" b="1" dirty="0"/>
              <a:t>5. Nature &amp; Outdoors</a:t>
            </a:r>
          </a:p>
          <a:p>
            <a:r>
              <a:rPr lang="en-US" b="1" dirty="0"/>
              <a:t>	Purpose:</a:t>
            </a:r>
            <a:r>
              <a:rPr lang="en-US" dirty="0"/>
              <a:t> Showcase Liberty County’s scenic beauty and outdoor recreation.</a:t>
            </a:r>
          </a:p>
          <a:p>
            <a:r>
              <a:rPr lang="en-US" b="1" dirty="0"/>
              <a:t>6. Shopping &amp; Dining Opportunities</a:t>
            </a:r>
          </a:p>
          <a:p>
            <a:r>
              <a:rPr lang="en-US" b="1" dirty="0"/>
              <a:t>	Purpose:</a:t>
            </a:r>
            <a:r>
              <a:rPr lang="en-US" dirty="0"/>
              <a:t> Support local businesses and attract visitors.</a:t>
            </a:r>
          </a:p>
          <a:p>
            <a:endParaRPr lang="en-US" b="1" dirty="0"/>
          </a:p>
          <a:p>
            <a:r>
              <a:rPr lang="en-US" b="1" dirty="0"/>
              <a:t>Bonus Tips</a:t>
            </a:r>
          </a:p>
          <a:p>
            <a:r>
              <a:rPr lang="en-US" dirty="0"/>
              <a:t>Rotate through these pillars weekly or biweekly to keep content balanced.</a:t>
            </a:r>
          </a:p>
          <a:p>
            <a:r>
              <a:rPr lang="en-US" dirty="0"/>
              <a:t>Use </a:t>
            </a:r>
            <a:r>
              <a:rPr lang="en-US" b="1" dirty="0"/>
              <a:t>consistent visuals</a:t>
            </a:r>
            <a:r>
              <a:rPr lang="en-US" dirty="0"/>
              <a:t> (color palette, hashtags, tone).</a:t>
            </a:r>
          </a:p>
          <a:p>
            <a:r>
              <a:rPr lang="en-US" dirty="0"/>
              <a:t>Repurpose — e.g., turn a Facebook photo post into a Reel or Story for extra reach.</a:t>
            </a:r>
          </a:p>
          <a:p>
            <a:r>
              <a:rPr lang="en-US" dirty="0"/>
              <a:t>End each caption with a </a:t>
            </a:r>
            <a:r>
              <a:rPr lang="en-US" b="1" dirty="0"/>
              <a:t>call-to-action</a:t>
            </a:r>
            <a:r>
              <a:rPr lang="en-US" dirty="0"/>
              <a:t> (“Plan your visit,” “Tag a friend,” “Join today”).</a:t>
            </a:r>
          </a:p>
          <a:p>
            <a:endParaRPr lang="en-US" dirty="0"/>
          </a:p>
          <a:p>
            <a:endParaRPr lang="en-US" dirty="0"/>
          </a:p>
          <a:p>
            <a:endParaRPr lang="en-US" dirty="0"/>
          </a:p>
        </p:txBody>
      </p:sp>
    </p:spTree>
    <p:extLst>
      <p:ext uri="{BB962C8B-B14F-4D97-AF65-F5344CB8AC3E}">
        <p14:creationId xmlns:p14="http://schemas.microsoft.com/office/powerpoint/2010/main" val="363906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343CB-BE05-3DE3-F9C7-A9BFBDA1932C}"/>
              </a:ext>
            </a:extLst>
          </p:cNvPr>
          <p:cNvSpPr>
            <a:spLocks noGrp="1"/>
          </p:cNvSpPr>
          <p:nvPr>
            <p:ph type="title"/>
          </p:nvPr>
        </p:nvSpPr>
        <p:spPr>
          <a:xfrm>
            <a:off x="582388" y="1"/>
            <a:ext cx="8825657" cy="1264778"/>
          </a:xfrm>
        </p:spPr>
        <p:txBody>
          <a:bodyPr/>
          <a:lstStyle/>
          <a:p>
            <a:r>
              <a:rPr lang="en-US" dirty="0"/>
              <a:t>Authenticity Over Perfection</a:t>
            </a:r>
          </a:p>
        </p:txBody>
      </p:sp>
      <p:sp>
        <p:nvSpPr>
          <p:cNvPr id="3" name="Text Placeholder 2">
            <a:extLst>
              <a:ext uri="{FF2B5EF4-FFF2-40B4-BE49-F238E27FC236}">
                <a16:creationId xmlns:a16="http://schemas.microsoft.com/office/drawing/2014/main" id="{2146BC96-FD2F-B7D4-AE69-86A2CBB87EA9}"/>
              </a:ext>
            </a:extLst>
          </p:cNvPr>
          <p:cNvSpPr>
            <a:spLocks noGrp="1"/>
          </p:cNvSpPr>
          <p:nvPr>
            <p:ph type="body" idx="1"/>
          </p:nvPr>
        </p:nvSpPr>
        <p:spPr>
          <a:xfrm>
            <a:off x="119641" y="1367327"/>
            <a:ext cx="11870109" cy="4213077"/>
          </a:xfrm>
        </p:spPr>
        <p:txBody>
          <a:bodyPr>
            <a:noAutofit/>
          </a:bodyPr>
          <a:lstStyle/>
          <a:p>
            <a:r>
              <a:rPr lang="en-US" sz="1400" b="1" dirty="0">
                <a:solidFill>
                  <a:schemeClr val="tx1"/>
                </a:solidFill>
              </a:rPr>
              <a:t>What’s Changing</a:t>
            </a:r>
          </a:p>
          <a:p>
            <a:r>
              <a:rPr lang="en-US" sz="1400" dirty="0">
                <a:solidFill>
                  <a:schemeClr val="tx1"/>
                </a:solidFill>
              </a:rPr>
              <a:t>The era of heavily curated, over-edited posts is fading.</a:t>
            </a:r>
            <a:br>
              <a:rPr lang="en-US" sz="1400" dirty="0">
                <a:solidFill>
                  <a:schemeClr val="tx1"/>
                </a:solidFill>
              </a:rPr>
            </a:br>
            <a:r>
              <a:rPr lang="en-US" sz="1400" dirty="0">
                <a:solidFill>
                  <a:schemeClr val="tx1"/>
                </a:solidFill>
              </a:rPr>
              <a:t>Audiences now crave </a:t>
            </a:r>
            <a:r>
              <a:rPr lang="en-US" sz="1400" b="1" dirty="0">
                <a:solidFill>
                  <a:schemeClr val="tx1"/>
                </a:solidFill>
              </a:rPr>
              <a:t>authenticity, relatability, and transparency</a:t>
            </a:r>
            <a:r>
              <a:rPr lang="en-US" sz="1400" dirty="0">
                <a:solidFill>
                  <a:schemeClr val="tx1"/>
                </a:solidFill>
              </a:rPr>
              <a:t>. They want to see the </a:t>
            </a:r>
            <a:r>
              <a:rPr lang="en-US" sz="1400" i="1" dirty="0">
                <a:solidFill>
                  <a:schemeClr val="tx1"/>
                </a:solidFill>
              </a:rPr>
              <a:t>real people</a:t>
            </a:r>
            <a:r>
              <a:rPr lang="en-US" sz="1400" dirty="0">
                <a:solidFill>
                  <a:schemeClr val="tx1"/>
                </a:solidFill>
              </a:rPr>
              <a:t> behind your brand — not just polished graphics and staged photos.</a:t>
            </a:r>
          </a:p>
          <a:p>
            <a:r>
              <a:rPr lang="en-US" sz="1400" dirty="0">
                <a:solidFill>
                  <a:schemeClr val="tx1"/>
                </a:solidFill>
              </a:rPr>
              <a:t>successful social media content feels </a:t>
            </a:r>
            <a:r>
              <a:rPr lang="en-US" sz="1400" b="1" dirty="0">
                <a:solidFill>
                  <a:schemeClr val="tx1"/>
                </a:solidFill>
              </a:rPr>
              <a:t>human</a:t>
            </a:r>
            <a:r>
              <a:rPr lang="en-US" sz="1400" dirty="0">
                <a:solidFill>
                  <a:schemeClr val="tx1"/>
                </a:solidFill>
              </a:rPr>
              <a:t>, not corporate.</a:t>
            </a:r>
            <a:br>
              <a:rPr lang="en-US" sz="1400" dirty="0">
                <a:solidFill>
                  <a:schemeClr val="tx1"/>
                </a:solidFill>
              </a:rPr>
            </a:br>
            <a:r>
              <a:rPr lang="en-US" sz="1400" dirty="0">
                <a:solidFill>
                  <a:schemeClr val="tx1"/>
                </a:solidFill>
              </a:rPr>
              <a:t>Think less “perfect ad,” and more “authentic conversation.”</a:t>
            </a:r>
          </a:p>
          <a:p>
            <a:r>
              <a:rPr lang="en-US" sz="1400" b="1" dirty="0">
                <a:solidFill>
                  <a:schemeClr val="tx1"/>
                </a:solidFill>
              </a:rPr>
              <a:t>What Authentic Content Looks Like</a:t>
            </a:r>
          </a:p>
          <a:p>
            <a:r>
              <a:rPr lang="en-US" sz="1400" b="1" dirty="0">
                <a:solidFill>
                  <a:schemeClr val="tx1"/>
                </a:solidFill>
              </a:rPr>
              <a:t>Unfiltered Stories</a:t>
            </a:r>
            <a:r>
              <a:rPr lang="en-US" sz="1400" dirty="0">
                <a:solidFill>
                  <a:schemeClr val="tx1"/>
                </a:solidFill>
              </a:rPr>
              <a:t> – Snap a quick photo or video from your phone showing “real life” moments: staff at work, event prep, community interactions.</a:t>
            </a:r>
          </a:p>
          <a:p>
            <a:r>
              <a:rPr lang="en-US" sz="1400" b="1" dirty="0">
                <a:solidFill>
                  <a:schemeClr val="tx1"/>
                </a:solidFill>
              </a:rPr>
              <a:t>Behind-the-Scenes Videos</a:t>
            </a:r>
            <a:r>
              <a:rPr lang="en-US" sz="1400" dirty="0">
                <a:solidFill>
                  <a:schemeClr val="tx1"/>
                </a:solidFill>
              </a:rPr>
              <a:t> – Let followers see the process — not just the finished product. (e.g., setting up for an event, making a dish, packaging an order.)</a:t>
            </a:r>
          </a:p>
          <a:p>
            <a:r>
              <a:rPr lang="en-US" sz="1400" b="1" dirty="0">
                <a:solidFill>
                  <a:schemeClr val="tx1"/>
                </a:solidFill>
              </a:rPr>
              <a:t>Casual, Off-the-Cuff Reels</a:t>
            </a:r>
            <a:r>
              <a:rPr lang="en-US" sz="1400" dirty="0">
                <a:solidFill>
                  <a:schemeClr val="tx1"/>
                </a:solidFill>
              </a:rPr>
              <a:t> – Use trending audio, but make it natural. Talk to the camera like you’re chatting with a friend.</a:t>
            </a:r>
          </a:p>
          <a:p>
            <a:r>
              <a:rPr lang="en-US" sz="1400" b="1" dirty="0">
                <a:solidFill>
                  <a:schemeClr val="tx1"/>
                </a:solidFill>
              </a:rPr>
              <a:t>User-Generated Content (UGC)</a:t>
            </a:r>
            <a:r>
              <a:rPr lang="en-US" sz="1400" dirty="0">
                <a:solidFill>
                  <a:schemeClr val="tx1"/>
                </a:solidFill>
              </a:rPr>
              <a:t> – Share photos, reviews, or videos made by your customers or visitors (with permission). It builds trust and community.</a:t>
            </a:r>
          </a:p>
          <a:p>
            <a:r>
              <a:rPr lang="en-US" sz="1400" b="1" dirty="0">
                <a:solidFill>
                  <a:schemeClr val="tx1"/>
                </a:solidFill>
              </a:rPr>
              <a:t>Candid Photos Over Stock Images</a:t>
            </a:r>
            <a:r>
              <a:rPr lang="en-US" sz="1400" dirty="0">
                <a:solidFill>
                  <a:schemeClr val="tx1"/>
                </a:solidFill>
              </a:rPr>
              <a:t> – Real smiles, real people, real places. Imperfections make it believable — and more clickable.</a:t>
            </a:r>
          </a:p>
          <a:p>
            <a:endParaRPr lang="en-US" sz="1400" dirty="0">
              <a:solidFill>
                <a:schemeClr val="tx1"/>
              </a:solidFill>
            </a:endParaRPr>
          </a:p>
        </p:txBody>
      </p:sp>
    </p:spTree>
    <p:extLst>
      <p:ext uri="{BB962C8B-B14F-4D97-AF65-F5344CB8AC3E}">
        <p14:creationId xmlns:p14="http://schemas.microsoft.com/office/powerpoint/2010/main" val="2737033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1F18C-134D-5DF5-C0D8-9B951E486EF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DD5E133-05ED-FB1B-0EEA-6C81711EF7B1}"/>
              </a:ext>
            </a:extLst>
          </p:cNvPr>
          <p:cNvSpPr>
            <a:spLocks noGrp="1"/>
          </p:cNvSpPr>
          <p:nvPr>
            <p:ph type="body" idx="1"/>
          </p:nvPr>
        </p:nvSpPr>
        <p:spPr>
          <a:xfrm>
            <a:off x="213646" y="1915647"/>
            <a:ext cx="12177756" cy="4023680"/>
          </a:xfrm>
        </p:spPr>
        <p:txBody>
          <a:bodyPr>
            <a:noAutofit/>
          </a:bodyPr>
          <a:lstStyle/>
          <a:p>
            <a:r>
              <a:rPr lang="en-US" sz="4800" b="1" dirty="0"/>
              <a:t>Why It Works</a:t>
            </a:r>
          </a:p>
          <a:p>
            <a:r>
              <a:rPr lang="en-US" sz="1800" dirty="0">
                <a:solidFill>
                  <a:schemeClr val="tx1"/>
                </a:solidFill>
              </a:rPr>
              <a:t>Builds </a:t>
            </a:r>
            <a:r>
              <a:rPr lang="en-US" sz="1800" b="1" dirty="0">
                <a:solidFill>
                  <a:schemeClr val="tx1"/>
                </a:solidFill>
              </a:rPr>
              <a:t>trust and relatability</a:t>
            </a:r>
            <a:r>
              <a:rPr lang="en-US" sz="1800" dirty="0">
                <a:solidFill>
                  <a:schemeClr val="tx1"/>
                </a:solidFill>
              </a:rPr>
              <a:t> — followers feel connected to your mission.</a:t>
            </a:r>
          </a:p>
          <a:p>
            <a:r>
              <a:rPr lang="en-US" sz="1800" dirty="0">
                <a:solidFill>
                  <a:schemeClr val="tx1"/>
                </a:solidFill>
              </a:rPr>
              <a:t>Encourages </a:t>
            </a:r>
            <a:r>
              <a:rPr lang="en-US" sz="1800" b="1" dirty="0">
                <a:solidFill>
                  <a:schemeClr val="tx1"/>
                </a:solidFill>
              </a:rPr>
              <a:t>higher engagement</a:t>
            </a:r>
            <a:r>
              <a:rPr lang="en-US" sz="1800" dirty="0">
                <a:solidFill>
                  <a:schemeClr val="tx1"/>
                </a:solidFill>
              </a:rPr>
              <a:t> — authentic content often outperforms designed posts.</a:t>
            </a:r>
          </a:p>
          <a:p>
            <a:r>
              <a:rPr lang="en-US" sz="1800" dirty="0">
                <a:solidFill>
                  <a:schemeClr val="tx1"/>
                </a:solidFill>
              </a:rPr>
              <a:t>Shows </a:t>
            </a:r>
            <a:r>
              <a:rPr lang="en-US" sz="1800" b="1" dirty="0">
                <a:solidFill>
                  <a:schemeClr val="tx1"/>
                </a:solidFill>
              </a:rPr>
              <a:t>personality and heart</a:t>
            </a:r>
            <a:r>
              <a:rPr lang="en-US" sz="1800" dirty="0">
                <a:solidFill>
                  <a:schemeClr val="tx1"/>
                </a:solidFill>
              </a:rPr>
              <a:t> — especially valuable for small businesses and community organizations.</a:t>
            </a:r>
          </a:p>
          <a:p>
            <a:r>
              <a:rPr lang="en-US" sz="1800" dirty="0">
                <a:solidFill>
                  <a:schemeClr val="tx1"/>
                </a:solidFill>
              </a:rPr>
              <a:t>Saves </a:t>
            </a:r>
            <a:r>
              <a:rPr lang="en-US" sz="1800" b="1" dirty="0">
                <a:solidFill>
                  <a:schemeClr val="tx1"/>
                </a:solidFill>
              </a:rPr>
              <a:t>time and money</a:t>
            </a:r>
            <a:r>
              <a:rPr lang="en-US" sz="1800" dirty="0">
                <a:solidFill>
                  <a:schemeClr val="tx1"/>
                </a:solidFill>
              </a:rPr>
              <a:t> — quick videos or behind-the-scenes clips require less production.</a:t>
            </a:r>
          </a:p>
        </p:txBody>
      </p:sp>
    </p:spTree>
    <p:extLst>
      <p:ext uri="{BB962C8B-B14F-4D97-AF65-F5344CB8AC3E}">
        <p14:creationId xmlns:p14="http://schemas.microsoft.com/office/powerpoint/2010/main" val="1127890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9C768-C6E2-C894-0BEF-8B32AC73DD99}"/>
              </a:ext>
            </a:extLst>
          </p:cNvPr>
          <p:cNvSpPr>
            <a:spLocks noGrp="1"/>
          </p:cNvSpPr>
          <p:nvPr>
            <p:ph type="title"/>
          </p:nvPr>
        </p:nvSpPr>
        <p:spPr>
          <a:xfrm>
            <a:off x="343103" y="200114"/>
            <a:ext cx="10586968" cy="1731236"/>
          </a:xfrm>
        </p:spPr>
        <p:txBody>
          <a:bodyPr/>
          <a:lstStyle/>
          <a:p>
            <a:r>
              <a:rPr lang="en-US" sz="4400" dirty="0"/>
              <a:t>Finding the Right Content Balance </a:t>
            </a:r>
            <a:br>
              <a:rPr lang="en-US" sz="4400" dirty="0"/>
            </a:br>
            <a:r>
              <a:rPr lang="en-US" sz="4400" b="1" dirty="0"/>
              <a:t>The 40/40/20 Content Mix Rule</a:t>
            </a:r>
            <a:endParaRPr lang="en-US" sz="4400" dirty="0"/>
          </a:p>
        </p:txBody>
      </p:sp>
      <p:graphicFrame>
        <p:nvGraphicFramePr>
          <p:cNvPr id="4" name="Table 3">
            <a:extLst>
              <a:ext uri="{FF2B5EF4-FFF2-40B4-BE49-F238E27FC236}">
                <a16:creationId xmlns:a16="http://schemas.microsoft.com/office/drawing/2014/main" id="{B64C10CB-194F-5FD9-9319-5AD78A7E5356}"/>
              </a:ext>
            </a:extLst>
          </p:cNvPr>
          <p:cNvGraphicFramePr>
            <a:graphicFrameLocks noGrp="1"/>
          </p:cNvGraphicFramePr>
          <p:nvPr>
            <p:extLst>
              <p:ext uri="{D42A27DB-BD31-4B8C-83A1-F6EECF244321}">
                <p14:modId xmlns:p14="http://schemas.microsoft.com/office/powerpoint/2010/main" val="3114255170"/>
              </p:ext>
            </p:extLst>
          </p:nvPr>
        </p:nvGraphicFramePr>
        <p:xfrm>
          <a:off x="2247544" y="1717705"/>
          <a:ext cx="6141288" cy="4530695"/>
        </p:xfrm>
        <a:graphic>
          <a:graphicData uri="http://schemas.openxmlformats.org/drawingml/2006/table">
            <a:tbl>
              <a:tblPr/>
              <a:tblGrid>
                <a:gridCol w="1535322">
                  <a:extLst>
                    <a:ext uri="{9D8B030D-6E8A-4147-A177-3AD203B41FA5}">
                      <a16:colId xmlns:a16="http://schemas.microsoft.com/office/drawing/2014/main" val="2474477629"/>
                    </a:ext>
                  </a:extLst>
                </a:gridCol>
                <a:gridCol w="1535322">
                  <a:extLst>
                    <a:ext uri="{9D8B030D-6E8A-4147-A177-3AD203B41FA5}">
                      <a16:colId xmlns:a16="http://schemas.microsoft.com/office/drawing/2014/main" val="4085929100"/>
                    </a:ext>
                  </a:extLst>
                </a:gridCol>
                <a:gridCol w="1535322">
                  <a:extLst>
                    <a:ext uri="{9D8B030D-6E8A-4147-A177-3AD203B41FA5}">
                      <a16:colId xmlns:a16="http://schemas.microsoft.com/office/drawing/2014/main" val="179784239"/>
                    </a:ext>
                  </a:extLst>
                </a:gridCol>
                <a:gridCol w="1535322">
                  <a:extLst>
                    <a:ext uri="{9D8B030D-6E8A-4147-A177-3AD203B41FA5}">
                      <a16:colId xmlns:a16="http://schemas.microsoft.com/office/drawing/2014/main" val="4035851698"/>
                    </a:ext>
                  </a:extLst>
                </a:gridCol>
              </a:tblGrid>
              <a:tr h="248258">
                <a:tc>
                  <a:txBody>
                    <a:bodyPr/>
                    <a:lstStyle/>
                    <a:p>
                      <a:pPr>
                        <a:buNone/>
                      </a:pPr>
                      <a:r>
                        <a:rPr lang="en-US" sz="1100" b="1"/>
                        <a:t>Type of Content</a:t>
                      </a:r>
                      <a:endParaRPr lang="en-US" sz="1100"/>
                    </a:p>
                  </a:txBody>
                  <a:tcPr marL="57476" marR="57476" marT="28738" marB="28738" anchor="ctr">
                    <a:lnL>
                      <a:noFill/>
                    </a:lnL>
                    <a:lnR>
                      <a:noFill/>
                    </a:lnR>
                    <a:lnT>
                      <a:noFill/>
                    </a:lnT>
                    <a:lnB>
                      <a:noFill/>
                    </a:lnB>
                    <a:noFill/>
                  </a:tcPr>
                </a:tc>
                <a:tc>
                  <a:txBody>
                    <a:bodyPr/>
                    <a:lstStyle/>
                    <a:p>
                      <a:pPr>
                        <a:buNone/>
                      </a:pPr>
                      <a:r>
                        <a:rPr lang="en-US" sz="1100" b="1"/>
                        <a:t>% of Posts</a:t>
                      </a:r>
                      <a:endParaRPr lang="en-US" sz="1100"/>
                    </a:p>
                  </a:txBody>
                  <a:tcPr marL="57476" marR="57476" marT="28738" marB="28738" anchor="ctr">
                    <a:lnL>
                      <a:noFill/>
                    </a:lnL>
                    <a:lnR>
                      <a:noFill/>
                    </a:lnR>
                    <a:lnT>
                      <a:noFill/>
                    </a:lnT>
                    <a:lnB>
                      <a:noFill/>
                    </a:lnB>
                    <a:noFill/>
                  </a:tcPr>
                </a:tc>
                <a:tc>
                  <a:txBody>
                    <a:bodyPr/>
                    <a:lstStyle/>
                    <a:p>
                      <a:pPr>
                        <a:buNone/>
                      </a:pPr>
                      <a:r>
                        <a:rPr lang="en-US" sz="1100" b="1"/>
                        <a:t>Purpose</a:t>
                      </a:r>
                      <a:endParaRPr lang="en-US" sz="1100"/>
                    </a:p>
                  </a:txBody>
                  <a:tcPr marL="57476" marR="57476" marT="28738" marB="28738" anchor="ctr">
                    <a:lnL>
                      <a:noFill/>
                    </a:lnL>
                    <a:lnR>
                      <a:noFill/>
                    </a:lnR>
                    <a:lnT>
                      <a:noFill/>
                    </a:lnT>
                    <a:lnB>
                      <a:noFill/>
                    </a:lnB>
                    <a:noFill/>
                  </a:tcPr>
                </a:tc>
                <a:tc>
                  <a:txBody>
                    <a:bodyPr/>
                    <a:lstStyle/>
                    <a:p>
                      <a:pPr>
                        <a:buNone/>
                      </a:pPr>
                      <a:r>
                        <a:rPr lang="en-US" sz="1100" b="1"/>
                        <a:t>Examples</a:t>
                      </a:r>
                      <a:endParaRPr lang="en-US" sz="1100"/>
                    </a:p>
                  </a:txBody>
                  <a:tcPr marL="57476" marR="57476" marT="28738" marB="28738" anchor="ctr">
                    <a:lnL>
                      <a:noFill/>
                    </a:lnL>
                    <a:lnR>
                      <a:noFill/>
                    </a:lnR>
                    <a:lnT>
                      <a:noFill/>
                    </a:lnT>
                    <a:lnB>
                      <a:noFill/>
                    </a:lnB>
                    <a:noFill/>
                  </a:tcPr>
                </a:tc>
                <a:extLst>
                  <a:ext uri="{0D108BD9-81ED-4DB2-BD59-A6C34878D82A}">
                    <a16:rowId xmlns:a16="http://schemas.microsoft.com/office/drawing/2014/main" val="106507473"/>
                  </a:ext>
                </a:extLst>
              </a:tr>
              <a:tr h="1365415">
                <a:tc>
                  <a:txBody>
                    <a:bodyPr/>
                    <a:lstStyle/>
                    <a:p>
                      <a:pPr>
                        <a:buNone/>
                      </a:pPr>
                      <a:r>
                        <a:rPr lang="en-US" sz="1100" dirty="0"/>
                        <a:t>🧠 </a:t>
                      </a:r>
                      <a:r>
                        <a:rPr lang="en-US" sz="1100" b="1" dirty="0"/>
                        <a:t>Educational / Informative</a:t>
                      </a:r>
                      <a:endParaRPr lang="en-US" sz="1100" dirty="0"/>
                    </a:p>
                  </a:txBody>
                  <a:tcPr marL="57476" marR="57476" marT="28738" marB="28738" anchor="ctr">
                    <a:lnL>
                      <a:noFill/>
                    </a:lnL>
                    <a:lnR>
                      <a:noFill/>
                    </a:lnR>
                    <a:lnT>
                      <a:noFill/>
                    </a:lnT>
                    <a:lnB>
                      <a:noFill/>
                    </a:lnB>
                    <a:noFill/>
                  </a:tcPr>
                </a:tc>
                <a:tc>
                  <a:txBody>
                    <a:bodyPr/>
                    <a:lstStyle/>
                    <a:p>
                      <a:pPr>
                        <a:buNone/>
                      </a:pPr>
                      <a:r>
                        <a:rPr lang="en-US" sz="1100" b="1"/>
                        <a:t>40%</a:t>
                      </a:r>
                      <a:endParaRPr lang="en-US" sz="1100"/>
                    </a:p>
                  </a:txBody>
                  <a:tcPr marL="57476" marR="57476" marT="28738" marB="28738" anchor="ctr">
                    <a:lnL>
                      <a:noFill/>
                    </a:lnL>
                    <a:lnR>
                      <a:noFill/>
                    </a:lnR>
                    <a:lnT>
                      <a:noFill/>
                    </a:lnT>
                    <a:lnB>
                      <a:noFill/>
                    </a:lnB>
                    <a:noFill/>
                  </a:tcPr>
                </a:tc>
                <a:tc>
                  <a:txBody>
                    <a:bodyPr/>
                    <a:lstStyle/>
                    <a:p>
                      <a:pPr>
                        <a:buNone/>
                      </a:pPr>
                      <a:r>
                        <a:rPr lang="en-US" sz="1100" dirty="0"/>
                        <a:t>Provide value, position your brand as a trusted expert.</a:t>
                      </a:r>
                    </a:p>
                  </a:txBody>
                  <a:tcPr marL="57476" marR="57476" marT="28738" marB="28738" anchor="ctr">
                    <a:lnL>
                      <a:noFill/>
                    </a:lnL>
                    <a:lnR>
                      <a:noFill/>
                    </a:lnR>
                    <a:lnT>
                      <a:noFill/>
                    </a:lnT>
                    <a:lnB>
                      <a:noFill/>
                    </a:lnB>
                    <a:noFill/>
                  </a:tcPr>
                </a:tc>
                <a:tc>
                  <a:txBody>
                    <a:bodyPr/>
                    <a:lstStyle/>
                    <a:p>
                      <a:pPr>
                        <a:buNone/>
                      </a:pPr>
                      <a:r>
                        <a:rPr lang="en-US" sz="1100"/>
                        <a:t>- “How to” tips, FAQs, tutorials </a:t>
                      </a:r>
                      <a:br>
                        <a:rPr lang="en-US" sz="1100"/>
                      </a:br>
                      <a:r>
                        <a:rPr lang="en-US" sz="1100"/>
                        <a:t>- Local insights or resources </a:t>
                      </a:r>
                      <a:br>
                        <a:rPr lang="en-US" sz="1100"/>
                      </a:br>
                      <a:r>
                        <a:rPr lang="en-US" sz="1100"/>
                        <a:t>- Explaining industry trends or data</a:t>
                      </a:r>
                    </a:p>
                  </a:txBody>
                  <a:tcPr marL="57476" marR="57476" marT="28738" marB="28738" anchor="ctr">
                    <a:lnL>
                      <a:noFill/>
                    </a:lnL>
                    <a:lnR>
                      <a:noFill/>
                    </a:lnR>
                    <a:lnT>
                      <a:noFill/>
                    </a:lnT>
                    <a:lnB>
                      <a:noFill/>
                    </a:lnB>
                    <a:noFill/>
                  </a:tcPr>
                </a:tc>
                <a:extLst>
                  <a:ext uri="{0D108BD9-81ED-4DB2-BD59-A6C34878D82A}">
                    <a16:rowId xmlns:a16="http://schemas.microsoft.com/office/drawing/2014/main" val="2767383858"/>
                  </a:ext>
                </a:extLst>
              </a:tr>
              <a:tr h="1737800">
                <a:tc>
                  <a:txBody>
                    <a:bodyPr/>
                    <a:lstStyle/>
                    <a:p>
                      <a:pPr>
                        <a:buNone/>
                      </a:pPr>
                      <a:r>
                        <a:rPr lang="en-US" sz="1100"/>
                        <a:t>💬 </a:t>
                      </a:r>
                      <a:r>
                        <a:rPr lang="en-US" sz="1100" b="1"/>
                        <a:t>Engaging / Community-Building</a:t>
                      </a:r>
                      <a:endParaRPr lang="en-US" sz="1100"/>
                    </a:p>
                  </a:txBody>
                  <a:tcPr marL="57476" marR="57476" marT="28738" marB="28738" anchor="ctr">
                    <a:lnL>
                      <a:noFill/>
                    </a:lnL>
                    <a:lnR>
                      <a:noFill/>
                    </a:lnR>
                    <a:lnT>
                      <a:noFill/>
                    </a:lnT>
                    <a:lnB>
                      <a:noFill/>
                    </a:lnB>
                    <a:noFill/>
                  </a:tcPr>
                </a:tc>
                <a:tc>
                  <a:txBody>
                    <a:bodyPr/>
                    <a:lstStyle/>
                    <a:p>
                      <a:pPr>
                        <a:buNone/>
                      </a:pPr>
                      <a:r>
                        <a:rPr lang="en-US" sz="1100" b="1"/>
                        <a:t>40%</a:t>
                      </a:r>
                      <a:endParaRPr lang="en-US" sz="1100"/>
                    </a:p>
                  </a:txBody>
                  <a:tcPr marL="57476" marR="57476" marT="28738" marB="28738" anchor="ctr">
                    <a:lnL>
                      <a:noFill/>
                    </a:lnL>
                    <a:lnR>
                      <a:noFill/>
                    </a:lnR>
                    <a:lnT>
                      <a:noFill/>
                    </a:lnT>
                    <a:lnB>
                      <a:noFill/>
                    </a:lnB>
                    <a:noFill/>
                  </a:tcPr>
                </a:tc>
                <a:tc>
                  <a:txBody>
                    <a:bodyPr/>
                    <a:lstStyle/>
                    <a:p>
                      <a:pPr>
                        <a:buNone/>
                      </a:pPr>
                      <a:r>
                        <a:rPr lang="en-US" sz="1100"/>
                        <a:t>Spark conversation and build relationships.</a:t>
                      </a:r>
                    </a:p>
                  </a:txBody>
                  <a:tcPr marL="57476" marR="57476" marT="28738" marB="28738" anchor="ctr">
                    <a:lnL>
                      <a:noFill/>
                    </a:lnL>
                    <a:lnR>
                      <a:noFill/>
                    </a:lnR>
                    <a:lnT>
                      <a:noFill/>
                    </a:lnT>
                    <a:lnB>
                      <a:noFill/>
                    </a:lnB>
                    <a:noFill/>
                  </a:tcPr>
                </a:tc>
                <a:tc>
                  <a:txBody>
                    <a:bodyPr/>
                    <a:lstStyle/>
                    <a:p>
                      <a:pPr>
                        <a:buNone/>
                      </a:pPr>
                      <a:r>
                        <a:rPr lang="en-US" sz="1100"/>
                        <a:t>- Polls, Q&amp;As, stories, user features </a:t>
                      </a:r>
                      <a:br>
                        <a:rPr lang="en-US" sz="1100"/>
                      </a:br>
                      <a:r>
                        <a:rPr lang="en-US" sz="1100"/>
                        <a:t>- Contests, photo challenges, or shoutouts </a:t>
                      </a:r>
                      <a:br>
                        <a:rPr lang="en-US" sz="1100"/>
                      </a:br>
                      <a:r>
                        <a:rPr lang="en-US" sz="1100"/>
                        <a:t>- Behind-the-scenes or team highlights</a:t>
                      </a:r>
                    </a:p>
                  </a:txBody>
                  <a:tcPr marL="57476" marR="57476" marT="28738" marB="28738" anchor="ctr">
                    <a:lnL>
                      <a:noFill/>
                    </a:lnL>
                    <a:lnR>
                      <a:noFill/>
                    </a:lnR>
                    <a:lnT>
                      <a:noFill/>
                    </a:lnT>
                    <a:lnB>
                      <a:noFill/>
                    </a:lnB>
                    <a:noFill/>
                  </a:tcPr>
                </a:tc>
                <a:extLst>
                  <a:ext uri="{0D108BD9-81ED-4DB2-BD59-A6C34878D82A}">
                    <a16:rowId xmlns:a16="http://schemas.microsoft.com/office/drawing/2014/main" val="3207289159"/>
                  </a:ext>
                </a:extLst>
              </a:tr>
              <a:tr h="1179222">
                <a:tc>
                  <a:txBody>
                    <a:bodyPr/>
                    <a:lstStyle/>
                    <a:p>
                      <a:pPr>
                        <a:buNone/>
                      </a:pPr>
                      <a:r>
                        <a:rPr lang="en-US" sz="1100"/>
                        <a:t>💼 </a:t>
                      </a:r>
                      <a:r>
                        <a:rPr lang="en-US" sz="1100" b="1"/>
                        <a:t>Promotional / Sales</a:t>
                      </a:r>
                      <a:endParaRPr lang="en-US" sz="1100"/>
                    </a:p>
                  </a:txBody>
                  <a:tcPr marL="57476" marR="57476" marT="28738" marB="28738" anchor="ctr">
                    <a:lnL>
                      <a:noFill/>
                    </a:lnL>
                    <a:lnR>
                      <a:noFill/>
                    </a:lnR>
                    <a:lnT>
                      <a:noFill/>
                    </a:lnT>
                    <a:lnB>
                      <a:noFill/>
                    </a:lnB>
                    <a:noFill/>
                  </a:tcPr>
                </a:tc>
                <a:tc>
                  <a:txBody>
                    <a:bodyPr/>
                    <a:lstStyle/>
                    <a:p>
                      <a:pPr>
                        <a:buNone/>
                      </a:pPr>
                      <a:r>
                        <a:rPr lang="en-US" sz="1100" b="1"/>
                        <a:t>20%</a:t>
                      </a:r>
                      <a:endParaRPr lang="en-US" sz="1100"/>
                    </a:p>
                  </a:txBody>
                  <a:tcPr marL="57476" marR="57476" marT="28738" marB="28738" anchor="ctr">
                    <a:lnL>
                      <a:noFill/>
                    </a:lnL>
                    <a:lnR>
                      <a:noFill/>
                    </a:lnR>
                    <a:lnT>
                      <a:noFill/>
                    </a:lnT>
                    <a:lnB>
                      <a:noFill/>
                    </a:lnB>
                    <a:noFill/>
                  </a:tcPr>
                </a:tc>
                <a:tc>
                  <a:txBody>
                    <a:bodyPr/>
                    <a:lstStyle/>
                    <a:p>
                      <a:pPr>
                        <a:buNone/>
                      </a:pPr>
                      <a:r>
                        <a:rPr lang="en-US" sz="1100"/>
                        <a:t>Drive conversions and awareness of your offerings.</a:t>
                      </a:r>
                    </a:p>
                  </a:txBody>
                  <a:tcPr marL="57476" marR="57476" marT="28738" marB="28738" anchor="ctr">
                    <a:lnL>
                      <a:noFill/>
                    </a:lnL>
                    <a:lnR>
                      <a:noFill/>
                    </a:lnR>
                    <a:lnT>
                      <a:noFill/>
                    </a:lnT>
                    <a:lnB>
                      <a:noFill/>
                    </a:lnB>
                    <a:noFill/>
                  </a:tcPr>
                </a:tc>
                <a:tc>
                  <a:txBody>
                    <a:bodyPr/>
                    <a:lstStyle/>
                    <a:p>
                      <a:pPr>
                        <a:buNone/>
                      </a:pPr>
                      <a:r>
                        <a:rPr lang="en-US" sz="1100" dirty="0"/>
                        <a:t>- Product or event launches </a:t>
                      </a:r>
                      <a:br>
                        <a:rPr lang="en-US" sz="1100" dirty="0"/>
                      </a:br>
                      <a:r>
                        <a:rPr lang="en-US" sz="1100" dirty="0"/>
                        <a:t>- Special offers or memberships </a:t>
                      </a:r>
                      <a:br>
                        <a:rPr lang="en-US" sz="1100" dirty="0"/>
                      </a:br>
                      <a:r>
                        <a:rPr lang="en-US" sz="1100" dirty="0"/>
                        <a:t>- Testimonials or success stories</a:t>
                      </a:r>
                    </a:p>
                  </a:txBody>
                  <a:tcPr marL="57476" marR="57476" marT="28738" marB="28738" anchor="ctr">
                    <a:lnL>
                      <a:noFill/>
                    </a:lnL>
                    <a:lnR>
                      <a:noFill/>
                    </a:lnR>
                    <a:lnT>
                      <a:noFill/>
                    </a:lnT>
                    <a:lnB>
                      <a:noFill/>
                    </a:lnB>
                    <a:noFill/>
                  </a:tcPr>
                </a:tc>
                <a:extLst>
                  <a:ext uri="{0D108BD9-81ED-4DB2-BD59-A6C34878D82A}">
                    <a16:rowId xmlns:a16="http://schemas.microsoft.com/office/drawing/2014/main" val="3854714805"/>
                  </a:ext>
                </a:extLst>
              </a:tr>
            </a:tbl>
          </a:graphicData>
        </a:graphic>
      </p:graphicFrame>
    </p:spTree>
    <p:extLst>
      <p:ext uri="{BB962C8B-B14F-4D97-AF65-F5344CB8AC3E}">
        <p14:creationId xmlns:p14="http://schemas.microsoft.com/office/powerpoint/2010/main" val="933885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68009-D047-8E61-B18F-422B0DC77F9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AA7B251-93C3-1D00-FF4E-57B3D1AB1879}"/>
              </a:ext>
            </a:extLst>
          </p:cNvPr>
          <p:cNvSpPr>
            <a:spLocks noGrp="1"/>
          </p:cNvSpPr>
          <p:nvPr>
            <p:ph type="body" idx="1"/>
          </p:nvPr>
        </p:nvSpPr>
        <p:spPr>
          <a:xfrm>
            <a:off x="213646" y="1915647"/>
            <a:ext cx="12177756" cy="4023680"/>
          </a:xfrm>
        </p:spPr>
        <p:txBody>
          <a:bodyPr>
            <a:noAutofit/>
          </a:bodyPr>
          <a:lstStyle/>
          <a:p>
            <a:r>
              <a:rPr lang="en-US" sz="4800" b="1" dirty="0"/>
              <a:t>Why It Works</a:t>
            </a:r>
          </a:p>
          <a:p>
            <a:endParaRPr lang="en-US" sz="4800" b="1" dirty="0"/>
          </a:p>
        </p:txBody>
      </p:sp>
      <p:sp>
        <p:nvSpPr>
          <p:cNvPr id="8" name="Rectangle 5">
            <a:extLst>
              <a:ext uri="{FF2B5EF4-FFF2-40B4-BE49-F238E27FC236}">
                <a16:creationId xmlns:a16="http://schemas.microsoft.com/office/drawing/2014/main" id="{23F0F438-F707-0AF8-A3A5-928875C0C6B1}"/>
              </a:ext>
            </a:extLst>
          </p:cNvPr>
          <p:cNvSpPr>
            <a:spLocks noChangeArrowheads="1"/>
          </p:cNvSpPr>
          <p:nvPr/>
        </p:nvSpPr>
        <p:spPr bwMode="auto">
          <a:xfrm rot="10800000" flipV="1">
            <a:off x="303378" y="2656929"/>
            <a:ext cx="1127760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Keeps your feed </a:t>
            </a:r>
            <a:r>
              <a:rPr kumimoji="0" lang="en-US" altLang="en-US" sz="1800" b="1" i="0" u="none" strike="noStrike" cap="none" normalizeH="0" baseline="0" dirty="0">
                <a:ln>
                  <a:noFill/>
                </a:ln>
                <a:solidFill>
                  <a:schemeClr val="tx1"/>
                </a:solidFill>
                <a:effectLst/>
                <a:latin typeface="Arial" panose="020B0604020202020204" pitchFamily="34" charset="0"/>
              </a:rPr>
              <a:t>balanced and audience-centered</a:t>
            </a:r>
            <a:r>
              <a:rPr kumimoji="0" lang="en-US" altLang="en-US" sz="1800" b="0" i="0" u="none" strike="noStrike" cap="none" normalizeH="0" baseline="0" dirty="0">
                <a:ln>
                  <a:noFill/>
                </a:ln>
                <a:solidFill>
                  <a:schemeClr val="tx1"/>
                </a:solidFill>
                <a:effectLst/>
                <a:latin typeface="Arial" panose="020B0604020202020204" pitchFamily="34" charset="0"/>
              </a:rPr>
              <a:t> rather than sales-heavy.</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Encourages followers to </a:t>
            </a:r>
            <a:r>
              <a:rPr kumimoji="0" lang="en-US" altLang="en-US" sz="1800" b="1" i="0" u="none" strike="noStrike" cap="none" normalizeH="0" baseline="0" dirty="0">
                <a:ln>
                  <a:noFill/>
                </a:ln>
                <a:solidFill>
                  <a:schemeClr val="tx1"/>
                </a:solidFill>
                <a:effectLst/>
                <a:latin typeface="Arial" panose="020B0604020202020204" pitchFamily="34" charset="0"/>
              </a:rPr>
              <a:t>engage organically</a:t>
            </a:r>
            <a:r>
              <a:rPr kumimoji="0" lang="en-US" altLang="en-US" sz="1800" b="0" i="0" u="none" strike="noStrike" cap="none" normalizeH="0" baseline="0" dirty="0">
                <a:ln>
                  <a:noFill/>
                </a:ln>
                <a:solidFill>
                  <a:schemeClr val="tx1"/>
                </a:solidFill>
                <a:effectLst/>
                <a:latin typeface="Arial" panose="020B0604020202020204" pitchFamily="34" charset="0"/>
              </a:rPr>
              <a:t>, not just scroll past ads.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Builds </a:t>
            </a:r>
            <a:r>
              <a:rPr kumimoji="0" lang="en-US" altLang="en-US" sz="1800" b="1" i="0" u="none" strike="noStrike" cap="none" normalizeH="0" baseline="0" dirty="0">
                <a:ln>
                  <a:noFill/>
                </a:ln>
                <a:solidFill>
                  <a:schemeClr val="tx1"/>
                </a:solidFill>
                <a:effectLst/>
                <a:latin typeface="Arial" panose="020B0604020202020204" pitchFamily="34" charset="0"/>
              </a:rPr>
              <a:t>trust and brand loyalty</a:t>
            </a:r>
            <a:r>
              <a:rPr kumimoji="0" lang="en-US" altLang="en-US" sz="1800" b="0" i="0" u="none" strike="noStrike" cap="none" normalizeH="0" baseline="0" dirty="0">
                <a:ln>
                  <a:noFill/>
                </a:ln>
                <a:solidFill>
                  <a:schemeClr val="tx1"/>
                </a:solidFill>
                <a:effectLst/>
                <a:latin typeface="Arial" panose="020B0604020202020204" pitchFamily="34" charset="0"/>
              </a:rPr>
              <a:t> — when 80% of your content gives value, the 20% that sells actually </a:t>
            </a:r>
            <a:r>
              <a:rPr kumimoji="0" lang="en-US" altLang="en-US" sz="1800" b="0" i="1" u="none" strike="noStrike" cap="none" normalizeH="0" baseline="0" dirty="0">
                <a:ln>
                  <a:noFill/>
                </a:ln>
                <a:solidFill>
                  <a:schemeClr val="tx1"/>
                </a:solidFill>
                <a:effectLst/>
                <a:latin typeface="Arial" panose="020B0604020202020204" pitchFamily="34" charset="0"/>
              </a:rPr>
              <a:t>works better</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dirty="0">
              <a:latin typeface="Arial" panose="020B0604020202020204" pitchFamily="34" charset="0"/>
            </a:endParaRPr>
          </a:p>
          <a:p>
            <a:r>
              <a:rPr lang="en-US" b="1" dirty="0"/>
              <a:t>Pro Tip</a:t>
            </a:r>
          </a:p>
          <a:p>
            <a:r>
              <a:rPr lang="en-US" dirty="0"/>
              <a:t>If you’re just starting out, try tracking your last 20 posts — categorize each into </a:t>
            </a:r>
            <a:r>
              <a:rPr lang="en-US" b="1" dirty="0"/>
              <a:t>educational, engaging, or promotional</a:t>
            </a:r>
            <a:r>
              <a:rPr lang="en-US" dirty="0"/>
              <a:t>, and adjust to hit the ideal mix over time.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53262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4EE1-4783-9533-A3F4-6396862E18D1}"/>
              </a:ext>
            </a:extLst>
          </p:cNvPr>
          <p:cNvSpPr>
            <a:spLocks noGrp="1"/>
          </p:cNvSpPr>
          <p:nvPr>
            <p:ph type="title"/>
          </p:nvPr>
        </p:nvSpPr>
        <p:spPr>
          <a:xfrm>
            <a:off x="1103312" y="609601"/>
            <a:ext cx="8947522" cy="932737"/>
          </a:xfrm>
        </p:spPr>
        <p:txBody>
          <a:bodyPr/>
          <a:lstStyle/>
          <a:p>
            <a:pPr algn="ctr"/>
            <a:r>
              <a:rPr lang="en-US" b="1" dirty="0"/>
              <a:t>Use your analytics!</a:t>
            </a:r>
          </a:p>
        </p:txBody>
      </p:sp>
      <p:sp>
        <p:nvSpPr>
          <p:cNvPr id="3" name="Content Placeholder 2">
            <a:extLst>
              <a:ext uri="{FF2B5EF4-FFF2-40B4-BE49-F238E27FC236}">
                <a16:creationId xmlns:a16="http://schemas.microsoft.com/office/drawing/2014/main" id="{121FA3D4-864A-CA81-B9BD-C70762D6FF61}"/>
              </a:ext>
            </a:extLst>
          </p:cNvPr>
          <p:cNvSpPr>
            <a:spLocks noGrp="1"/>
          </p:cNvSpPr>
          <p:nvPr>
            <p:ph idx="1"/>
          </p:nvPr>
        </p:nvSpPr>
        <p:spPr>
          <a:xfrm>
            <a:off x="646112" y="1969790"/>
            <a:ext cx="6613670" cy="3752137"/>
          </a:xfrm>
        </p:spPr>
        <p:txBody>
          <a:bodyPr>
            <a:normAutofit lnSpcReduction="10000"/>
          </a:bodyPr>
          <a:lstStyle/>
          <a:p>
            <a:r>
              <a:rPr lang="en-US" dirty="0"/>
              <a:t>Analytics </a:t>
            </a:r>
            <a:r>
              <a:rPr lang="en-US" u="sng" dirty="0"/>
              <a:t>never</a:t>
            </a:r>
            <a:r>
              <a:rPr lang="en-US" dirty="0"/>
              <a:t> lie. This is the easiest way to see what works and what doesn’t!</a:t>
            </a:r>
          </a:p>
          <a:p>
            <a:r>
              <a:rPr lang="en-US" dirty="0"/>
              <a:t>Tracking keywords and trending topics on your social media channels will help you stay ahead of the curve. </a:t>
            </a:r>
          </a:p>
          <a:p>
            <a:endParaRPr lang="en-US" dirty="0"/>
          </a:p>
          <a:p>
            <a:pPr marL="457200" indent="-457200">
              <a:buFont typeface="+mj-lt"/>
              <a:buAutoNum type="arabicPeriod"/>
            </a:pPr>
            <a:r>
              <a:rPr lang="en-US" u="sng" dirty="0"/>
              <a:t>Instagram, Meta, TikTok and YouTube business accounts </a:t>
            </a:r>
            <a:r>
              <a:rPr lang="en-US" dirty="0"/>
              <a:t>all have their analytics built in – </a:t>
            </a:r>
            <a:r>
              <a:rPr lang="en-US" b="1" dirty="0"/>
              <a:t>use these</a:t>
            </a:r>
            <a:r>
              <a:rPr lang="en-US" dirty="0"/>
              <a:t>! Do you know where to find them?</a:t>
            </a:r>
          </a:p>
          <a:p>
            <a:pPr marL="457200" indent="-457200">
              <a:buFont typeface="+mj-lt"/>
              <a:buAutoNum type="arabicPeriod"/>
            </a:pPr>
            <a:r>
              <a:rPr lang="en-US" dirty="0"/>
              <a:t>They help you monitor the latest trends to better understand how to target your audience.</a:t>
            </a:r>
          </a:p>
        </p:txBody>
      </p:sp>
      <p:pic>
        <p:nvPicPr>
          <p:cNvPr id="4" name="Picture 3">
            <a:extLst>
              <a:ext uri="{FF2B5EF4-FFF2-40B4-BE49-F238E27FC236}">
                <a16:creationId xmlns:a16="http://schemas.microsoft.com/office/drawing/2014/main" id="{4DB88D01-D2DF-44E5-37B6-EF7432EC08CB}"/>
              </a:ext>
            </a:extLst>
          </p:cNvPr>
          <p:cNvPicPr>
            <a:picLocks noChangeAspect="1"/>
          </p:cNvPicPr>
          <p:nvPr/>
        </p:nvPicPr>
        <p:blipFill>
          <a:blip r:embed="rId2"/>
          <a:stretch>
            <a:fillRect/>
          </a:stretch>
        </p:blipFill>
        <p:spPr>
          <a:xfrm>
            <a:off x="7259782" y="2537826"/>
            <a:ext cx="4641594" cy="2616064"/>
          </a:xfrm>
          <a:prstGeom prst="rect">
            <a:avLst/>
          </a:prstGeom>
        </p:spPr>
      </p:pic>
    </p:spTree>
    <p:extLst>
      <p:ext uri="{BB962C8B-B14F-4D97-AF65-F5344CB8AC3E}">
        <p14:creationId xmlns:p14="http://schemas.microsoft.com/office/powerpoint/2010/main" val="3622435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4EE1-4783-9533-A3F4-6396862E18D1}"/>
              </a:ext>
            </a:extLst>
          </p:cNvPr>
          <p:cNvSpPr>
            <a:spLocks noGrp="1"/>
          </p:cNvSpPr>
          <p:nvPr>
            <p:ph type="title"/>
          </p:nvPr>
        </p:nvSpPr>
        <p:spPr>
          <a:xfrm>
            <a:off x="1103312" y="609601"/>
            <a:ext cx="8947522" cy="932737"/>
          </a:xfrm>
        </p:spPr>
        <p:txBody>
          <a:bodyPr/>
          <a:lstStyle/>
          <a:p>
            <a:pPr algn="ctr"/>
            <a:r>
              <a:rPr lang="en-US" b="1" dirty="0"/>
              <a:t>Set goals</a:t>
            </a:r>
          </a:p>
        </p:txBody>
      </p:sp>
      <p:sp>
        <p:nvSpPr>
          <p:cNvPr id="3" name="Content Placeholder 2">
            <a:extLst>
              <a:ext uri="{FF2B5EF4-FFF2-40B4-BE49-F238E27FC236}">
                <a16:creationId xmlns:a16="http://schemas.microsoft.com/office/drawing/2014/main" id="{121FA3D4-864A-CA81-B9BD-C70762D6FF61}"/>
              </a:ext>
            </a:extLst>
          </p:cNvPr>
          <p:cNvSpPr>
            <a:spLocks noGrp="1"/>
          </p:cNvSpPr>
          <p:nvPr>
            <p:ph idx="1"/>
          </p:nvPr>
        </p:nvSpPr>
        <p:spPr>
          <a:xfrm>
            <a:off x="646112" y="1969790"/>
            <a:ext cx="6613670" cy="3752137"/>
          </a:xfrm>
        </p:spPr>
        <p:txBody>
          <a:bodyPr>
            <a:normAutofit/>
          </a:bodyPr>
          <a:lstStyle/>
          <a:p>
            <a:r>
              <a:rPr lang="en-US" dirty="0"/>
              <a:t>Have a goal set for each platform. </a:t>
            </a:r>
          </a:p>
          <a:p>
            <a:pPr lvl="1"/>
            <a:r>
              <a:rPr lang="en-US" dirty="0"/>
              <a:t>That could be for 3 months, 6 months, a year. Make it something challenging but realistic.</a:t>
            </a:r>
          </a:p>
          <a:p>
            <a:pPr lvl="1"/>
            <a:r>
              <a:rPr lang="en-US" dirty="0"/>
              <a:t>That could be click throughs, engagement, new email subscribers, new followers, etc. </a:t>
            </a:r>
          </a:p>
          <a:p>
            <a:r>
              <a:rPr lang="en-US" dirty="0"/>
              <a:t>If you don’t meet those goals it’s time to adjust your strategy and/or consider ditching the platform.</a:t>
            </a:r>
          </a:p>
          <a:p>
            <a:pPr marL="0" indent="0">
              <a:buNone/>
            </a:pPr>
            <a:endParaRPr lang="en-US" dirty="0"/>
          </a:p>
        </p:txBody>
      </p:sp>
      <p:pic>
        <p:nvPicPr>
          <p:cNvPr id="1026" name="Picture 2" descr="What is Goal-Setting Theory?">
            <a:extLst>
              <a:ext uri="{FF2B5EF4-FFF2-40B4-BE49-F238E27FC236}">
                <a16:creationId xmlns:a16="http://schemas.microsoft.com/office/drawing/2014/main" id="{BFB60957-074E-8EB0-6D1E-2CE2305B0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7771" y="1620648"/>
            <a:ext cx="3286125"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096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CDF0D0B-EBC2-FDB9-8BA6-BCA7FD57AD17}"/>
              </a:ext>
            </a:extLst>
          </p:cNvPr>
          <p:cNvSpPr txBox="1">
            <a:spLocks/>
          </p:cNvSpPr>
          <p:nvPr/>
        </p:nvSpPr>
        <p:spPr>
          <a:xfrm>
            <a:off x="1103312" y="609601"/>
            <a:ext cx="8947522" cy="932737"/>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t>Reach your goals</a:t>
            </a:r>
          </a:p>
        </p:txBody>
      </p:sp>
      <p:sp>
        <p:nvSpPr>
          <p:cNvPr id="4" name="Content Placeholder 2">
            <a:extLst>
              <a:ext uri="{FF2B5EF4-FFF2-40B4-BE49-F238E27FC236}">
                <a16:creationId xmlns:a16="http://schemas.microsoft.com/office/drawing/2014/main" id="{3D22235F-F65E-D16A-0FF3-D2FDE7EE2A6D}"/>
              </a:ext>
            </a:extLst>
          </p:cNvPr>
          <p:cNvSpPr txBox="1">
            <a:spLocks/>
          </p:cNvSpPr>
          <p:nvPr/>
        </p:nvSpPr>
        <p:spPr>
          <a:xfrm>
            <a:off x="646112" y="1969790"/>
            <a:ext cx="11157198" cy="4699458"/>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lvl="1"/>
            <a:r>
              <a:rPr lang="en-US" dirty="0"/>
              <a:t>Clarify your story</a:t>
            </a:r>
          </a:p>
          <a:p>
            <a:pPr lvl="2"/>
            <a:r>
              <a:rPr lang="en-US" b="0" i="0" dirty="0">
                <a:effectLst/>
                <a:latin typeface="Poppins" panose="00000500000000000000" pitchFamily="2" charset="0"/>
              </a:rPr>
              <a:t>Human brains care about their own story, not yours. So, make your message about something that helps them survive &amp; make it simple and clear to understand. The enemy of business is noise.</a:t>
            </a:r>
          </a:p>
          <a:p>
            <a:pPr lvl="2"/>
            <a:r>
              <a:rPr lang="en-US" b="0" i="0" dirty="0">
                <a:effectLst/>
                <a:latin typeface="Poppins" panose="00000500000000000000" pitchFamily="2" charset="0"/>
              </a:rPr>
              <a:t>With your business, you should identify what your customer wants, define their challenges, and offer a tool to overcome those challenges and get what they want.</a:t>
            </a:r>
            <a:endParaRPr lang="en-US" dirty="0"/>
          </a:p>
          <a:p>
            <a:pPr lvl="1"/>
            <a:r>
              <a:rPr lang="en-US" dirty="0"/>
              <a:t>Navigate seasons &amp; set expectations. </a:t>
            </a:r>
          </a:p>
          <a:p>
            <a:pPr marL="0" indent="0">
              <a:buFont typeface="Wingdings 3" charset="2"/>
              <a:buNone/>
            </a:pPr>
            <a:endParaRPr lang="en-US" dirty="0"/>
          </a:p>
          <a:p>
            <a:pPr marL="0" indent="0">
              <a:buFont typeface="Wingdings 3" charset="2"/>
              <a:buNone/>
            </a:pPr>
            <a:r>
              <a:rPr lang="en-US" dirty="0"/>
              <a:t>-totally stolen from Jay Owen</a:t>
            </a:r>
          </a:p>
          <a:p>
            <a:pPr marL="0" indent="0">
              <a:buFont typeface="Wingdings 3" charset="2"/>
              <a:buNone/>
            </a:pPr>
            <a:endParaRPr lang="en-US" dirty="0"/>
          </a:p>
          <a:p>
            <a:pPr marL="0" indent="0">
              <a:buFont typeface="Wingdings 3" charset="2"/>
              <a:buNone/>
            </a:pPr>
            <a:r>
              <a:rPr lang="en-US" dirty="0"/>
              <a:t>And here’s another great </a:t>
            </a:r>
            <a:r>
              <a:rPr lang="en-US" dirty="0">
                <a:hlinkClick r:id="rId2"/>
              </a:rPr>
              <a:t>article</a:t>
            </a:r>
            <a:r>
              <a:rPr lang="en-US" dirty="0"/>
              <a:t> on this topic.</a:t>
            </a:r>
          </a:p>
        </p:txBody>
      </p:sp>
    </p:spTree>
    <p:extLst>
      <p:ext uri="{BB962C8B-B14F-4D97-AF65-F5344CB8AC3E}">
        <p14:creationId xmlns:p14="http://schemas.microsoft.com/office/powerpoint/2010/main" val="427956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7BAE-D664-4961-FBBC-0F439419537C}"/>
              </a:ext>
            </a:extLst>
          </p:cNvPr>
          <p:cNvSpPr>
            <a:spLocks noGrp="1"/>
          </p:cNvSpPr>
          <p:nvPr>
            <p:ph type="title"/>
          </p:nvPr>
        </p:nvSpPr>
        <p:spPr>
          <a:xfrm>
            <a:off x="1103312" y="789710"/>
            <a:ext cx="8946540" cy="821900"/>
          </a:xfrm>
        </p:spPr>
        <p:txBody>
          <a:bodyPr/>
          <a:lstStyle/>
          <a:p>
            <a:pPr algn="ctr"/>
            <a:r>
              <a:rPr lang="en-US" sz="3600" b="1" dirty="0"/>
              <a:t>Keep a close eye on your competition. </a:t>
            </a:r>
          </a:p>
        </p:txBody>
      </p:sp>
      <p:sp>
        <p:nvSpPr>
          <p:cNvPr id="3" name="Content Placeholder 2">
            <a:extLst>
              <a:ext uri="{FF2B5EF4-FFF2-40B4-BE49-F238E27FC236}">
                <a16:creationId xmlns:a16="http://schemas.microsoft.com/office/drawing/2014/main" id="{D13483A9-F35D-4EBF-075D-7160F1B90C77}"/>
              </a:ext>
            </a:extLst>
          </p:cNvPr>
          <p:cNvSpPr>
            <a:spLocks noGrp="1"/>
          </p:cNvSpPr>
          <p:nvPr>
            <p:ph idx="1"/>
          </p:nvPr>
        </p:nvSpPr>
        <p:spPr>
          <a:xfrm>
            <a:off x="1103312" y="2124634"/>
            <a:ext cx="5643852" cy="3680825"/>
          </a:xfrm>
        </p:spPr>
        <p:txBody>
          <a:bodyPr/>
          <a:lstStyle/>
          <a:p>
            <a:r>
              <a:rPr lang="en-US" dirty="0"/>
              <a:t>Knowing what your competition is doing on their social media platforms is a great way to ensure that you're one step ahead. </a:t>
            </a:r>
          </a:p>
          <a:p>
            <a:r>
              <a:rPr lang="en-US" dirty="0"/>
              <a:t>Get new content ideas from them! </a:t>
            </a:r>
            <a:r>
              <a:rPr lang="en-US" b="1" u="sng" dirty="0"/>
              <a:t>Especially if you’re still growing.</a:t>
            </a:r>
          </a:p>
        </p:txBody>
      </p:sp>
      <p:pic>
        <p:nvPicPr>
          <p:cNvPr id="4" name="Picture 3">
            <a:extLst>
              <a:ext uri="{FF2B5EF4-FFF2-40B4-BE49-F238E27FC236}">
                <a16:creationId xmlns:a16="http://schemas.microsoft.com/office/drawing/2014/main" id="{375878B2-C4A6-3C9E-203C-617A000B08A5}"/>
              </a:ext>
            </a:extLst>
          </p:cNvPr>
          <p:cNvPicPr>
            <a:picLocks noChangeAspect="1"/>
          </p:cNvPicPr>
          <p:nvPr/>
        </p:nvPicPr>
        <p:blipFill rotWithShape="1">
          <a:blip r:embed="rId2"/>
          <a:srcRect l="21818" r="21364"/>
          <a:stretch/>
        </p:blipFill>
        <p:spPr>
          <a:xfrm>
            <a:off x="7625051" y="2124634"/>
            <a:ext cx="3463637" cy="3429000"/>
          </a:xfrm>
          <a:prstGeom prst="rect">
            <a:avLst/>
          </a:prstGeom>
        </p:spPr>
      </p:pic>
    </p:spTree>
    <p:extLst>
      <p:ext uri="{BB962C8B-B14F-4D97-AF65-F5344CB8AC3E}">
        <p14:creationId xmlns:p14="http://schemas.microsoft.com/office/powerpoint/2010/main" val="411089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718AB-225D-7B7B-E82B-119962617547}"/>
              </a:ext>
            </a:extLst>
          </p:cNvPr>
          <p:cNvSpPr>
            <a:spLocks noGrp="1"/>
          </p:cNvSpPr>
          <p:nvPr>
            <p:ph type="title"/>
          </p:nvPr>
        </p:nvSpPr>
        <p:spPr>
          <a:xfrm>
            <a:off x="1102331" y="743664"/>
            <a:ext cx="8947522" cy="808046"/>
          </a:xfrm>
        </p:spPr>
        <p:txBody>
          <a:bodyPr/>
          <a:lstStyle/>
          <a:p>
            <a:pPr algn="ctr"/>
            <a:r>
              <a:rPr lang="en-US" b="1" dirty="0"/>
              <a:t>Stay up to date!</a:t>
            </a:r>
          </a:p>
        </p:txBody>
      </p:sp>
      <p:sp>
        <p:nvSpPr>
          <p:cNvPr id="3" name="Content Placeholder 2">
            <a:extLst>
              <a:ext uri="{FF2B5EF4-FFF2-40B4-BE49-F238E27FC236}">
                <a16:creationId xmlns:a16="http://schemas.microsoft.com/office/drawing/2014/main" id="{FC13F31E-4E94-F78C-501A-EE7262626761}"/>
              </a:ext>
            </a:extLst>
          </p:cNvPr>
          <p:cNvSpPr>
            <a:spLocks noGrp="1"/>
          </p:cNvSpPr>
          <p:nvPr>
            <p:ph idx="1"/>
          </p:nvPr>
        </p:nvSpPr>
        <p:spPr/>
        <p:txBody>
          <a:bodyPr/>
          <a:lstStyle/>
          <a:p>
            <a:r>
              <a:rPr lang="en-US" dirty="0"/>
              <a:t>With trends changing rapidly you'll want to make sure that you can switch up your social media strategy when you need! </a:t>
            </a:r>
          </a:p>
          <a:p>
            <a:pPr marL="0" indent="0">
              <a:buNone/>
            </a:pPr>
            <a:endParaRPr lang="en-US" dirty="0"/>
          </a:p>
          <a:p>
            <a:pPr marL="0" indent="0">
              <a:buNone/>
            </a:pPr>
            <a:endParaRPr lang="en-US" dirty="0"/>
          </a:p>
          <a:p>
            <a:pPr marL="0" indent="0" algn="ctr">
              <a:buNone/>
            </a:pPr>
            <a:r>
              <a:rPr lang="en-US" sz="2400" dirty="0"/>
              <a:t>Sign up for emails from research organizations:</a:t>
            </a:r>
          </a:p>
          <a:p>
            <a:pPr marL="0" indent="0" algn="ctr">
              <a:buNone/>
            </a:pPr>
            <a:r>
              <a:rPr lang="en-US" sz="2400" dirty="0"/>
              <a:t> </a:t>
            </a:r>
            <a:r>
              <a:rPr lang="en-US" sz="2400" u="sng" dirty="0"/>
              <a:t>Social Media Today and Marketing Dive</a:t>
            </a:r>
            <a:r>
              <a:rPr lang="en-US" sz="2400" dirty="0"/>
              <a:t> </a:t>
            </a:r>
          </a:p>
          <a:p>
            <a:r>
              <a:rPr lang="en-US" dirty="0"/>
              <a:t>These are great ways to get a quick rundown without spending a ton of time. It’s their job to do this research &amp; keep us up to date.</a:t>
            </a:r>
          </a:p>
          <a:p>
            <a:endParaRPr lang="en-US" dirty="0"/>
          </a:p>
        </p:txBody>
      </p:sp>
    </p:spTree>
    <p:extLst>
      <p:ext uri="{BB962C8B-B14F-4D97-AF65-F5344CB8AC3E}">
        <p14:creationId xmlns:p14="http://schemas.microsoft.com/office/powerpoint/2010/main" val="1423744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F4B0-628A-8DCD-22EC-617E82E2178E}"/>
              </a:ext>
            </a:extLst>
          </p:cNvPr>
          <p:cNvSpPr>
            <a:spLocks noGrp="1"/>
          </p:cNvSpPr>
          <p:nvPr>
            <p:ph type="title"/>
          </p:nvPr>
        </p:nvSpPr>
        <p:spPr>
          <a:xfrm>
            <a:off x="199726" y="352050"/>
            <a:ext cx="5830190" cy="1400530"/>
          </a:xfrm>
        </p:spPr>
        <p:txBody>
          <a:bodyPr/>
          <a:lstStyle/>
          <a:p>
            <a:pPr algn="ctr"/>
            <a:r>
              <a:rPr lang="en-US" dirty="0"/>
              <a:t>Hashtags and Emojis</a:t>
            </a:r>
          </a:p>
        </p:txBody>
      </p:sp>
      <p:sp>
        <p:nvSpPr>
          <p:cNvPr id="3" name="Content Placeholder 2">
            <a:extLst>
              <a:ext uri="{FF2B5EF4-FFF2-40B4-BE49-F238E27FC236}">
                <a16:creationId xmlns:a16="http://schemas.microsoft.com/office/drawing/2014/main" id="{ED29160E-827D-B7B8-24B9-4123E29EAA2E}"/>
              </a:ext>
            </a:extLst>
          </p:cNvPr>
          <p:cNvSpPr>
            <a:spLocks noGrp="1"/>
          </p:cNvSpPr>
          <p:nvPr>
            <p:ph idx="1"/>
          </p:nvPr>
        </p:nvSpPr>
        <p:spPr>
          <a:xfrm>
            <a:off x="199726" y="1506884"/>
            <a:ext cx="5704355" cy="4898398"/>
          </a:xfrm>
        </p:spPr>
        <p:txBody>
          <a:bodyPr>
            <a:normAutofit lnSpcReduction="10000"/>
          </a:bodyPr>
          <a:lstStyle/>
          <a:p>
            <a:pPr marL="0" indent="0" algn="ctr">
              <a:buNone/>
            </a:pPr>
            <a:r>
              <a:rPr lang="en-US" sz="3600" b="1" dirty="0"/>
              <a:t>DON’T overuse them.</a:t>
            </a:r>
          </a:p>
          <a:p>
            <a:r>
              <a:rPr lang="en-US" dirty="0"/>
              <a:t>You don’t want the overuse to scare people away.</a:t>
            </a:r>
          </a:p>
          <a:p>
            <a:r>
              <a:rPr lang="en-US" dirty="0"/>
              <a:t>They’re for your benefit. </a:t>
            </a:r>
          </a:p>
          <a:p>
            <a:r>
              <a:rPr lang="en-US" dirty="0"/>
              <a:t>They don’t work if you’re not using them correctly. What does this mean??</a:t>
            </a:r>
          </a:p>
          <a:p>
            <a:r>
              <a:rPr lang="en-US" dirty="0"/>
              <a:t>Users click on a hashtag to explore similar posts, so you want to be specific with your choices.</a:t>
            </a:r>
          </a:p>
          <a:p>
            <a:r>
              <a:rPr lang="en-US" dirty="0"/>
              <a:t>Do you know how to find emojis on a keyboard or just on your phone? Pro Tip: Windows Key &amp; Period pulls up your menu!</a:t>
            </a:r>
          </a:p>
          <a:p>
            <a:endParaRPr lang="en-US" dirty="0"/>
          </a:p>
          <a:p>
            <a:endParaRPr lang="en-US" dirty="0"/>
          </a:p>
        </p:txBody>
      </p:sp>
      <mc:AlternateContent xmlns:mc="http://schemas.openxmlformats.org/markup-compatibility/2006" xmlns:p14="http://schemas.microsoft.com/office/powerpoint/2010/main">
        <mc:Choice Requires="p14">
          <p:contentPart p14:bwMode="auto" r:id="rId2">
            <p14:nvContentPartPr>
              <p14:cNvPr id="9" name="Ink 8">
                <a:extLst>
                  <a:ext uri="{FF2B5EF4-FFF2-40B4-BE49-F238E27FC236}">
                    <a16:creationId xmlns:a16="http://schemas.microsoft.com/office/drawing/2014/main" id="{05523D00-5E42-1A11-D1C3-341ACE11D3A9}"/>
                  </a:ext>
                </a:extLst>
              </p14:cNvPr>
              <p14:cNvContentPartPr/>
              <p14:nvPr/>
            </p14:nvContentPartPr>
            <p14:xfrm>
              <a:off x="1607127" y="-845269"/>
              <a:ext cx="360" cy="360"/>
            </p14:xfrm>
          </p:contentPart>
        </mc:Choice>
        <mc:Fallback xmlns="">
          <p:pic>
            <p:nvPicPr>
              <p:cNvPr id="9" name="Ink 8">
                <a:extLst>
                  <a:ext uri="{FF2B5EF4-FFF2-40B4-BE49-F238E27FC236}">
                    <a16:creationId xmlns:a16="http://schemas.microsoft.com/office/drawing/2014/main" id="{05523D00-5E42-1A11-D1C3-341ACE11D3A9}"/>
                  </a:ext>
                </a:extLst>
              </p:cNvPr>
              <p:cNvPicPr/>
              <p:nvPr/>
            </p:nvPicPr>
            <p:blipFill>
              <a:blip r:embed="rId7"/>
              <a:stretch>
                <a:fillRect/>
              </a:stretch>
            </p:blipFill>
            <p:spPr>
              <a:xfrm>
                <a:off x="1598487" y="-853909"/>
                <a:ext cx="18000" cy="18000"/>
              </a:xfrm>
              <a:prstGeom prst="rect">
                <a:avLst/>
              </a:prstGeom>
            </p:spPr>
          </p:pic>
        </mc:Fallback>
      </mc:AlternateContent>
    </p:spTree>
    <p:extLst>
      <p:ext uri="{BB962C8B-B14F-4D97-AF65-F5344CB8AC3E}">
        <p14:creationId xmlns:p14="http://schemas.microsoft.com/office/powerpoint/2010/main" val="3091193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C5013-9C90-1A88-9B63-E51FD45C60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9C9FB2-50F6-2003-A91A-05C27AD6E232}"/>
              </a:ext>
            </a:extLst>
          </p:cNvPr>
          <p:cNvSpPr>
            <a:spLocks noGrp="1"/>
          </p:cNvSpPr>
          <p:nvPr>
            <p:ph type="title"/>
          </p:nvPr>
        </p:nvSpPr>
        <p:spPr>
          <a:xfrm>
            <a:off x="199725" y="352050"/>
            <a:ext cx="9499752" cy="1400530"/>
          </a:xfrm>
        </p:spPr>
        <p:txBody>
          <a:bodyPr/>
          <a:lstStyle/>
          <a:p>
            <a:pPr algn="ctr"/>
            <a:r>
              <a:rPr lang="en-US" b="1" dirty="0"/>
              <a:t>Build Relationships — Don’t Just Post</a:t>
            </a:r>
            <a:endParaRPr lang="en-US" dirty="0"/>
          </a:p>
        </p:txBody>
      </p:sp>
      <p:sp>
        <p:nvSpPr>
          <p:cNvPr id="3" name="Content Placeholder 2">
            <a:extLst>
              <a:ext uri="{FF2B5EF4-FFF2-40B4-BE49-F238E27FC236}">
                <a16:creationId xmlns:a16="http://schemas.microsoft.com/office/drawing/2014/main" id="{601267C7-E1B2-5E6F-A673-5ACCDAE4A6B3}"/>
              </a:ext>
            </a:extLst>
          </p:cNvPr>
          <p:cNvSpPr>
            <a:spLocks noGrp="1"/>
          </p:cNvSpPr>
          <p:nvPr>
            <p:ph idx="1"/>
          </p:nvPr>
        </p:nvSpPr>
        <p:spPr>
          <a:xfrm>
            <a:off x="199726" y="1506884"/>
            <a:ext cx="11661837" cy="5244294"/>
          </a:xfrm>
        </p:spPr>
        <p:txBody>
          <a:bodyPr>
            <a:normAutofit fontScale="62500" lnSpcReduction="20000"/>
          </a:bodyPr>
          <a:lstStyle/>
          <a:p>
            <a:r>
              <a:rPr lang="en-US" sz="3600" dirty="0"/>
              <a:t>Social media isn’t a bulletin board — it’s a conversation.</a:t>
            </a:r>
            <a:br>
              <a:rPr lang="en-US" sz="3600" dirty="0"/>
            </a:br>
            <a:r>
              <a:rPr lang="en-US" sz="3600" dirty="0"/>
              <a:t>The strongest brands don’t just </a:t>
            </a:r>
            <a:r>
              <a:rPr lang="en-US" sz="3600" i="1" dirty="0"/>
              <a:t>post content</a:t>
            </a:r>
            <a:r>
              <a:rPr lang="en-US" sz="3600" dirty="0"/>
              <a:t> — they </a:t>
            </a:r>
            <a:r>
              <a:rPr lang="en-US" sz="3600" i="1" dirty="0"/>
              <a:t>build connections</a:t>
            </a:r>
            <a:r>
              <a:rPr lang="en-US" sz="3600" dirty="0"/>
              <a:t> with their audience.</a:t>
            </a:r>
          </a:p>
          <a:p>
            <a:r>
              <a:rPr lang="en-US" sz="3600" b="1" dirty="0"/>
              <a:t>Ways to Engage Authentically</a:t>
            </a:r>
          </a:p>
          <a:p>
            <a:pPr lvl="1"/>
            <a:r>
              <a:rPr lang="en-US" sz="3400" b="1" dirty="0"/>
              <a:t>Polls &amp; Q&amp;As:</a:t>
            </a:r>
            <a:r>
              <a:rPr lang="en-US" sz="3400" dirty="0"/>
              <a:t> Use Stories or posts to ask for opinions (“What’s your favorite local spot?”). People love to share their input.</a:t>
            </a:r>
          </a:p>
          <a:p>
            <a:pPr lvl="1"/>
            <a:r>
              <a:rPr lang="en-US" sz="3400" b="1" dirty="0"/>
              <a:t>User-Generated Content (UGC):</a:t>
            </a:r>
            <a:r>
              <a:rPr lang="en-US" sz="3400" dirty="0"/>
              <a:t> Encourage followers to tag your page or use a branded hashtag for a chance to be featured.</a:t>
            </a:r>
          </a:p>
          <a:p>
            <a:pPr lvl="1"/>
            <a:r>
              <a:rPr lang="en-US" sz="3400" b="1" dirty="0"/>
              <a:t>Behind-the-Scenes Moments:</a:t>
            </a:r>
            <a:r>
              <a:rPr lang="en-US" sz="3400" dirty="0"/>
              <a:t> Show the people and process behind your brand — authenticity builds loyalty.</a:t>
            </a:r>
          </a:p>
          <a:p>
            <a:pPr lvl="1"/>
            <a:r>
              <a:rPr lang="en-US" sz="3400" b="1" dirty="0"/>
              <a:t>Celebrate Your Followers:</a:t>
            </a:r>
            <a:r>
              <a:rPr lang="en-US" sz="3400" dirty="0"/>
              <a:t> Share milestones (“We hit 5,000 followers — thank you!”) or highlight community members.</a:t>
            </a:r>
          </a:p>
          <a:p>
            <a:pPr lvl="1"/>
            <a:r>
              <a:rPr lang="en-US" sz="3400" b="1" dirty="0"/>
              <a:t>Reply &amp; React:</a:t>
            </a:r>
            <a:r>
              <a:rPr lang="en-US" sz="3400" dirty="0"/>
              <a:t> Engagement doubles when followers feel </a:t>
            </a:r>
            <a:r>
              <a:rPr lang="en-US" sz="3400" i="1" dirty="0"/>
              <a:t>heard</a:t>
            </a:r>
            <a:r>
              <a:rPr lang="en-US" sz="3400" dirty="0"/>
              <a:t>. Respond to every comment you can.</a:t>
            </a:r>
          </a:p>
          <a:p>
            <a:r>
              <a:rPr lang="en-US" sz="3600" dirty="0"/>
              <a:t>💡 </a:t>
            </a:r>
            <a:r>
              <a:rPr lang="en-US" sz="3600" b="1" dirty="0"/>
              <a:t>Tip:</a:t>
            </a:r>
            <a:r>
              <a:rPr lang="en-US" sz="3600" dirty="0"/>
              <a:t> Treat every interaction as if you were talking to a customer face-to-face — friendly, personal, and professional.</a:t>
            </a:r>
          </a:p>
        </p:txBody>
      </p:sp>
      <mc:AlternateContent xmlns:mc="http://schemas.openxmlformats.org/markup-compatibility/2006" xmlns:p14="http://schemas.microsoft.com/office/powerpoint/2010/main">
        <mc:Choice Requires="p14">
          <p:contentPart p14:bwMode="auto" r:id="rId2">
            <p14:nvContentPartPr>
              <p14:cNvPr id="9" name="Ink 8">
                <a:extLst>
                  <a:ext uri="{FF2B5EF4-FFF2-40B4-BE49-F238E27FC236}">
                    <a16:creationId xmlns:a16="http://schemas.microsoft.com/office/drawing/2014/main" id="{A1940F4C-6C7F-751B-40C7-3E5B2C96ED4C}"/>
                  </a:ext>
                </a:extLst>
              </p14:cNvPr>
              <p14:cNvContentPartPr/>
              <p14:nvPr/>
            </p14:nvContentPartPr>
            <p14:xfrm>
              <a:off x="1607127" y="-845269"/>
              <a:ext cx="360" cy="360"/>
            </p14:xfrm>
          </p:contentPart>
        </mc:Choice>
        <mc:Fallback xmlns="">
          <p:pic>
            <p:nvPicPr>
              <p:cNvPr id="9" name="Ink 8">
                <a:extLst>
                  <a:ext uri="{FF2B5EF4-FFF2-40B4-BE49-F238E27FC236}">
                    <a16:creationId xmlns:a16="http://schemas.microsoft.com/office/drawing/2014/main" id="{05523D00-5E42-1A11-D1C3-341ACE11D3A9}"/>
                  </a:ext>
                </a:extLst>
              </p:cNvPr>
              <p:cNvPicPr/>
              <p:nvPr/>
            </p:nvPicPr>
            <p:blipFill>
              <a:blip r:embed="rId7"/>
              <a:stretch>
                <a:fillRect/>
              </a:stretch>
            </p:blipFill>
            <p:spPr>
              <a:xfrm>
                <a:off x="1598487" y="-853909"/>
                <a:ext cx="18000" cy="18000"/>
              </a:xfrm>
              <a:prstGeom prst="rect">
                <a:avLst/>
              </a:prstGeom>
            </p:spPr>
          </p:pic>
        </mc:Fallback>
      </mc:AlternateContent>
    </p:spTree>
    <p:extLst>
      <p:ext uri="{BB962C8B-B14F-4D97-AF65-F5344CB8AC3E}">
        <p14:creationId xmlns:p14="http://schemas.microsoft.com/office/powerpoint/2010/main" val="4184470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27448-9E1E-8157-7EBA-BD71F41080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2BED3-7874-2FC0-540B-AD9C9339556D}"/>
              </a:ext>
            </a:extLst>
          </p:cNvPr>
          <p:cNvSpPr>
            <a:spLocks noGrp="1"/>
          </p:cNvSpPr>
          <p:nvPr>
            <p:ph type="title"/>
          </p:nvPr>
        </p:nvSpPr>
        <p:spPr>
          <a:xfrm>
            <a:off x="199725" y="352050"/>
            <a:ext cx="9499752" cy="1400530"/>
          </a:xfrm>
        </p:spPr>
        <p:txBody>
          <a:bodyPr/>
          <a:lstStyle/>
          <a:p>
            <a:pPr algn="ctr"/>
            <a:r>
              <a:rPr lang="en-US" dirty="0"/>
              <a:t>⏱️ </a:t>
            </a:r>
            <a:r>
              <a:rPr lang="en-US" b="1" dirty="0"/>
              <a:t>Response Time Goals</a:t>
            </a:r>
            <a:endParaRPr lang="en-US" dirty="0"/>
          </a:p>
        </p:txBody>
      </p:sp>
      <p:graphicFrame>
        <p:nvGraphicFramePr>
          <p:cNvPr id="6" name="Content Placeholder 5">
            <a:extLst>
              <a:ext uri="{FF2B5EF4-FFF2-40B4-BE49-F238E27FC236}">
                <a16:creationId xmlns:a16="http://schemas.microsoft.com/office/drawing/2014/main" id="{0855CF17-CD3E-A869-BD39-65A40B115A26}"/>
              </a:ext>
            </a:extLst>
          </p:cNvPr>
          <p:cNvGraphicFramePr>
            <a:graphicFrameLocks noGrp="1"/>
          </p:cNvGraphicFramePr>
          <p:nvPr>
            <p:ph idx="1"/>
            <p:extLst>
              <p:ext uri="{D42A27DB-BD31-4B8C-83A1-F6EECF244321}">
                <p14:modId xmlns:p14="http://schemas.microsoft.com/office/powerpoint/2010/main" val="3974323435"/>
              </p:ext>
            </p:extLst>
          </p:nvPr>
        </p:nvGraphicFramePr>
        <p:xfrm>
          <a:off x="1019174" y="3056610"/>
          <a:ext cx="9821546" cy="2078318"/>
        </p:xfrm>
        <a:graphic>
          <a:graphicData uri="http://schemas.openxmlformats.org/drawingml/2006/table">
            <a:tbl>
              <a:tblPr/>
              <a:tblGrid>
                <a:gridCol w="4910773">
                  <a:extLst>
                    <a:ext uri="{9D8B030D-6E8A-4147-A177-3AD203B41FA5}">
                      <a16:colId xmlns:a16="http://schemas.microsoft.com/office/drawing/2014/main" val="3093807599"/>
                    </a:ext>
                  </a:extLst>
                </a:gridCol>
                <a:gridCol w="4910773">
                  <a:extLst>
                    <a:ext uri="{9D8B030D-6E8A-4147-A177-3AD203B41FA5}">
                      <a16:colId xmlns:a16="http://schemas.microsoft.com/office/drawing/2014/main" val="3055976757"/>
                    </a:ext>
                  </a:extLst>
                </a:gridCol>
              </a:tblGrid>
              <a:tr h="377876">
                <a:tc>
                  <a:txBody>
                    <a:bodyPr/>
                    <a:lstStyle/>
                    <a:p>
                      <a:pPr>
                        <a:buNone/>
                      </a:pPr>
                      <a:r>
                        <a:rPr lang="en-US" b="1"/>
                        <a:t>Platform</a:t>
                      </a:r>
                      <a:endParaRPr lang="en-US"/>
                    </a:p>
                  </a:txBody>
                  <a:tcPr anchor="ctr">
                    <a:lnL>
                      <a:noFill/>
                    </a:lnL>
                    <a:lnR>
                      <a:noFill/>
                    </a:lnR>
                    <a:lnT>
                      <a:noFill/>
                    </a:lnT>
                    <a:lnB>
                      <a:noFill/>
                    </a:lnB>
                    <a:noFill/>
                  </a:tcPr>
                </a:tc>
                <a:tc>
                  <a:txBody>
                    <a:bodyPr/>
                    <a:lstStyle/>
                    <a:p>
                      <a:pPr>
                        <a:buNone/>
                      </a:pPr>
                      <a:r>
                        <a:rPr lang="en-US" b="1"/>
                        <a:t>Recommended Response Time</a:t>
                      </a:r>
                      <a:endParaRPr lang="en-US"/>
                    </a:p>
                  </a:txBody>
                  <a:tcPr anchor="ctr">
                    <a:lnL>
                      <a:noFill/>
                    </a:lnL>
                    <a:lnR>
                      <a:noFill/>
                    </a:lnR>
                    <a:lnT>
                      <a:noFill/>
                    </a:lnT>
                    <a:lnB>
                      <a:noFill/>
                    </a:lnB>
                    <a:noFill/>
                  </a:tcPr>
                </a:tc>
                <a:extLst>
                  <a:ext uri="{0D108BD9-81ED-4DB2-BD59-A6C34878D82A}">
                    <a16:rowId xmlns:a16="http://schemas.microsoft.com/office/drawing/2014/main" val="1181778861"/>
                  </a:ext>
                </a:extLst>
              </a:tr>
              <a:tr h="661283">
                <a:tc>
                  <a:txBody>
                    <a:bodyPr/>
                    <a:lstStyle/>
                    <a:p>
                      <a:pPr>
                        <a:buNone/>
                      </a:pPr>
                      <a:r>
                        <a:rPr lang="en-US" dirty="0"/>
                        <a:t>Facebook &amp; Instagram</a:t>
                      </a:r>
                    </a:p>
                  </a:txBody>
                  <a:tcPr anchor="ctr">
                    <a:lnL>
                      <a:noFill/>
                    </a:lnL>
                    <a:lnR>
                      <a:noFill/>
                    </a:lnR>
                    <a:lnT>
                      <a:noFill/>
                    </a:lnT>
                    <a:lnB>
                      <a:noFill/>
                    </a:lnB>
                    <a:noFill/>
                  </a:tcPr>
                </a:tc>
                <a:tc>
                  <a:txBody>
                    <a:bodyPr/>
                    <a:lstStyle/>
                    <a:p>
                      <a:pPr>
                        <a:buNone/>
                      </a:pPr>
                      <a:r>
                        <a:rPr lang="en-US"/>
                        <a:t>Within </a:t>
                      </a:r>
                      <a:r>
                        <a:rPr lang="en-US" b="1"/>
                        <a:t>24 hours</a:t>
                      </a:r>
                      <a:r>
                        <a:rPr lang="en-US"/>
                        <a:t> (ideally within 4–6 hours during business hours)</a:t>
                      </a:r>
                    </a:p>
                  </a:txBody>
                  <a:tcPr anchor="ctr">
                    <a:lnL>
                      <a:noFill/>
                    </a:lnL>
                    <a:lnR>
                      <a:noFill/>
                    </a:lnR>
                    <a:lnT>
                      <a:noFill/>
                    </a:lnT>
                    <a:lnB>
                      <a:noFill/>
                    </a:lnB>
                    <a:noFill/>
                  </a:tcPr>
                </a:tc>
                <a:extLst>
                  <a:ext uri="{0D108BD9-81ED-4DB2-BD59-A6C34878D82A}">
                    <a16:rowId xmlns:a16="http://schemas.microsoft.com/office/drawing/2014/main" val="3225462530"/>
                  </a:ext>
                </a:extLst>
              </a:tr>
              <a:tr h="377876">
                <a:tc>
                  <a:txBody>
                    <a:bodyPr/>
                    <a:lstStyle/>
                    <a:p>
                      <a:pPr>
                        <a:buNone/>
                      </a:pPr>
                      <a:r>
                        <a:rPr lang="en-US"/>
                        <a:t>LinkedIn</a:t>
                      </a:r>
                    </a:p>
                  </a:txBody>
                  <a:tcPr anchor="ctr">
                    <a:lnL>
                      <a:noFill/>
                    </a:lnL>
                    <a:lnR>
                      <a:noFill/>
                    </a:lnR>
                    <a:lnT>
                      <a:noFill/>
                    </a:lnT>
                    <a:lnB>
                      <a:noFill/>
                    </a:lnB>
                    <a:noFill/>
                  </a:tcPr>
                </a:tc>
                <a:tc>
                  <a:txBody>
                    <a:bodyPr/>
                    <a:lstStyle/>
                    <a:p>
                      <a:pPr>
                        <a:buNone/>
                      </a:pPr>
                      <a:r>
                        <a:rPr lang="en-US"/>
                        <a:t>Within </a:t>
                      </a:r>
                      <a:r>
                        <a:rPr lang="en-US" b="1"/>
                        <a:t>1 business day</a:t>
                      </a:r>
                      <a:endParaRPr lang="en-US"/>
                    </a:p>
                  </a:txBody>
                  <a:tcPr anchor="ctr">
                    <a:lnL>
                      <a:noFill/>
                    </a:lnL>
                    <a:lnR>
                      <a:noFill/>
                    </a:lnR>
                    <a:lnT>
                      <a:noFill/>
                    </a:lnT>
                    <a:lnB>
                      <a:noFill/>
                    </a:lnB>
                    <a:noFill/>
                  </a:tcPr>
                </a:tc>
                <a:extLst>
                  <a:ext uri="{0D108BD9-81ED-4DB2-BD59-A6C34878D82A}">
                    <a16:rowId xmlns:a16="http://schemas.microsoft.com/office/drawing/2014/main" val="168990940"/>
                  </a:ext>
                </a:extLst>
              </a:tr>
              <a:tr h="661283">
                <a:tc>
                  <a:txBody>
                    <a:bodyPr/>
                    <a:lstStyle/>
                    <a:p>
                      <a:pPr>
                        <a:buNone/>
                      </a:pPr>
                      <a:r>
                        <a:rPr lang="en-US"/>
                        <a:t>TikTok / Threads</a:t>
                      </a:r>
                    </a:p>
                  </a:txBody>
                  <a:tcPr anchor="ctr">
                    <a:lnL>
                      <a:noFill/>
                    </a:lnL>
                    <a:lnR>
                      <a:noFill/>
                    </a:lnR>
                    <a:lnT>
                      <a:noFill/>
                    </a:lnT>
                    <a:lnB>
                      <a:noFill/>
                    </a:lnB>
                    <a:noFill/>
                  </a:tcPr>
                </a:tc>
                <a:tc>
                  <a:txBody>
                    <a:bodyPr/>
                    <a:lstStyle/>
                    <a:p>
                      <a:pPr>
                        <a:buNone/>
                      </a:pPr>
                      <a:r>
                        <a:rPr lang="en-US" dirty="0"/>
                        <a:t>Within </a:t>
                      </a:r>
                      <a:r>
                        <a:rPr lang="en-US" b="1" dirty="0"/>
                        <a:t>12 hours</a:t>
                      </a:r>
                      <a:r>
                        <a:rPr lang="en-US" dirty="0"/>
                        <a:t> for trending or fast-moving content</a:t>
                      </a:r>
                    </a:p>
                  </a:txBody>
                  <a:tcPr anchor="ctr">
                    <a:lnL>
                      <a:noFill/>
                    </a:lnL>
                    <a:lnR>
                      <a:noFill/>
                    </a:lnR>
                    <a:lnT>
                      <a:noFill/>
                    </a:lnT>
                    <a:lnB>
                      <a:noFill/>
                    </a:lnB>
                    <a:noFill/>
                  </a:tcPr>
                </a:tc>
                <a:extLst>
                  <a:ext uri="{0D108BD9-81ED-4DB2-BD59-A6C34878D82A}">
                    <a16:rowId xmlns:a16="http://schemas.microsoft.com/office/drawing/2014/main" val="3980393725"/>
                  </a:ext>
                </a:extLst>
              </a:tr>
            </a:tbl>
          </a:graphicData>
        </a:graphic>
      </p:graphicFrame>
      <mc:AlternateContent xmlns:mc="http://schemas.openxmlformats.org/markup-compatibility/2006" xmlns:p14="http://schemas.microsoft.com/office/powerpoint/2010/main">
        <mc:Choice Requires="p14">
          <p:contentPart p14:bwMode="auto" r:id="rId2">
            <p14:nvContentPartPr>
              <p14:cNvPr id="9" name="Ink 8">
                <a:extLst>
                  <a:ext uri="{FF2B5EF4-FFF2-40B4-BE49-F238E27FC236}">
                    <a16:creationId xmlns:a16="http://schemas.microsoft.com/office/drawing/2014/main" id="{8EBAC8BD-9350-EE10-10AF-443576A2641A}"/>
                  </a:ext>
                </a:extLst>
              </p14:cNvPr>
              <p14:cNvContentPartPr/>
              <p14:nvPr/>
            </p14:nvContentPartPr>
            <p14:xfrm>
              <a:off x="1607127" y="-845269"/>
              <a:ext cx="360" cy="360"/>
            </p14:xfrm>
          </p:contentPart>
        </mc:Choice>
        <mc:Fallback xmlns="">
          <p:pic>
            <p:nvPicPr>
              <p:cNvPr id="9" name="Ink 8">
                <a:extLst>
                  <a:ext uri="{FF2B5EF4-FFF2-40B4-BE49-F238E27FC236}">
                    <a16:creationId xmlns:a16="http://schemas.microsoft.com/office/drawing/2014/main" id="{05523D00-5E42-1A11-D1C3-341ACE11D3A9}"/>
                  </a:ext>
                </a:extLst>
              </p:cNvPr>
              <p:cNvPicPr/>
              <p:nvPr/>
            </p:nvPicPr>
            <p:blipFill>
              <a:blip r:embed="rId7"/>
              <a:stretch>
                <a:fillRect/>
              </a:stretch>
            </p:blipFill>
            <p:spPr>
              <a:xfrm>
                <a:off x="1598487" y="-853909"/>
                <a:ext cx="18000" cy="18000"/>
              </a:xfrm>
              <a:prstGeom prst="rect">
                <a:avLst/>
              </a:prstGeom>
            </p:spPr>
          </p:pic>
        </mc:Fallback>
      </mc:AlternateContent>
      <p:sp>
        <p:nvSpPr>
          <p:cNvPr id="7" name="Rectangle 2">
            <a:extLst>
              <a:ext uri="{FF2B5EF4-FFF2-40B4-BE49-F238E27FC236}">
                <a16:creationId xmlns:a16="http://schemas.microsoft.com/office/drawing/2014/main" id="{4C965482-C3ED-A69D-9CA9-8F66327AD13B}"/>
              </a:ext>
            </a:extLst>
          </p:cNvPr>
          <p:cNvSpPr>
            <a:spLocks noChangeArrowheads="1"/>
          </p:cNvSpPr>
          <p:nvPr/>
        </p:nvSpPr>
        <p:spPr bwMode="auto">
          <a:xfrm>
            <a:off x="426720" y="165608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Set clear standards for engagement — it shows followers you care.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Why it matters:</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Quick replies build trust, encourage more comments, and tell your audience you’re active and attentive.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If you’re short on time, use saved replies or templates for common questions to stay consistent.</a:t>
            </a:r>
          </a:p>
        </p:txBody>
      </p:sp>
    </p:spTree>
    <p:extLst>
      <p:ext uri="{BB962C8B-B14F-4D97-AF65-F5344CB8AC3E}">
        <p14:creationId xmlns:p14="http://schemas.microsoft.com/office/powerpoint/2010/main" val="1080147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15A25-8E26-5355-C491-54B8291F8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F3126-B0A8-8A75-1CBA-AE77B7326E89}"/>
              </a:ext>
            </a:extLst>
          </p:cNvPr>
          <p:cNvSpPr>
            <a:spLocks noGrp="1"/>
          </p:cNvSpPr>
          <p:nvPr>
            <p:ph type="title"/>
          </p:nvPr>
        </p:nvSpPr>
        <p:spPr>
          <a:xfrm>
            <a:off x="199725" y="352050"/>
            <a:ext cx="9499752" cy="1400530"/>
          </a:xfrm>
        </p:spPr>
        <p:txBody>
          <a:bodyPr/>
          <a:lstStyle/>
          <a:p>
            <a:pPr algn="ctr"/>
            <a:r>
              <a:rPr lang="en-US" dirty="0"/>
              <a:t>Handling Negative Comments</a:t>
            </a:r>
          </a:p>
        </p:txBody>
      </p:sp>
      <mc:AlternateContent xmlns:mc="http://schemas.openxmlformats.org/markup-compatibility/2006" xmlns:p14="http://schemas.microsoft.com/office/powerpoint/2010/main">
        <mc:Choice Requires="p14">
          <p:contentPart p14:bwMode="auto" r:id="rId2">
            <p14:nvContentPartPr>
              <p14:cNvPr id="9" name="Ink 8">
                <a:extLst>
                  <a:ext uri="{FF2B5EF4-FFF2-40B4-BE49-F238E27FC236}">
                    <a16:creationId xmlns:a16="http://schemas.microsoft.com/office/drawing/2014/main" id="{7E51486A-1D6F-F663-9F35-3F2454027881}"/>
                  </a:ext>
                </a:extLst>
              </p14:cNvPr>
              <p14:cNvContentPartPr/>
              <p14:nvPr/>
            </p14:nvContentPartPr>
            <p14:xfrm>
              <a:off x="1607127" y="-845269"/>
              <a:ext cx="360" cy="360"/>
            </p14:xfrm>
          </p:contentPart>
        </mc:Choice>
        <mc:Fallback xmlns="">
          <p:pic>
            <p:nvPicPr>
              <p:cNvPr id="9" name="Ink 8">
                <a:extLst>
                  <a:ext uri="{FF2B5EF4-FFF2-40B4-BE49-F238E27FC236}">
                    <a16:creationId xmlns:a16="http://schemas.microsoft.com/office/drawing/2014/main" id="{05523D00-5E42-1A11-D1C3-341ACE11D3A9}"/>
                  </a:ext>
                </a:extLst>
              </p:cNvPr>
              <p:cNvPicPr/>
              <p:nvPr/>
            </p:nvPicPr>
            <p:blipFill>
              <a:blip r:embed="rId7"/>
              <a:stretch>
                <a:fillRect/>
              </a:stretch>
            </p:blipFill>
            <p:spPr>
              <a:xfrm>
                <a:off x="1598487" y="-853909"/>
                <a:ext cx="18000" cy="18000"/>
              </a:xfrm>
              <a:prstGeom prst="rect">
                <a:avLst/>
              </a:prstGeom>
            </p:spPr>
          </p:pic>
        </mc:Fallback>
      </mc:AlternateContent>
      <p:sp>
        <p:nvSpPr>
          <p:cNvPr id="4" name="Content Placeholder 3">
            <a:extLst>
              <a:ext uri="{FF2B5EF4-FFF2-40B4-BE49-F238E27FC236}">
                <a16:creationId xmlns:a16="http://schemas.microsoft.com/office/drawing/2014/main" id="{9206F6EC-ECEE-1D77-F3B3-11C3425241E3}"/>
              </a:ext>
            </a:extLst>
          </p:cNvPr>
          <p:cNvSpPr>
            <a:spLocks noGrp="1"/>
          </p:cNvSpPr>
          <p:nvPr>
            <p:ph idx="1"/>
          </p:nvPr>
        </p:nvSpPr>
        <p:spPr>
          <a:xfrm>
            <a:off x="864030" y="1514533"/>
            <a:ext cx="10365144" cy="4991417"/>
          </a:xfrm>
        </p:spPr>
        <p:txBody>
          <a:bodyPr>
            <a:normAutofit fontScale="85000" lnSpcReduction="10000"/>
          </a:bodyPr>
          <a:lstStyle/>
          <a:p>
            <a:r>
              <a:rPr lang="en-US" b="1" dirty="0"/>
              <a:t>Do’s</a:t>
            </a:r>
          </a:p>
          <a:p>
            <a:pPr marL="0" indent="0">
              <a:buNone/>
            </a:pPr>
            <a:r>
              <a:rPr lang="en-US" b="1" dirty="0"/>
              <a:t>Acknowledge quickly and calmly.</a:t>
            </a:r>
            <a:r>
              <a:rPr lang="en-US" dirty="0"/>
              <a:t> Thank the person for the feedback.</a:t>
            </a:r>
          </a:p>
          <a:p>
            <a:pPr marL="0" indent="0">
              <a:buNone/>
            </a:pPr>
            <a:r>
              <a:rPr lang="en-US" b="1" dirty="0"/>
              <a:t>Move the conversation private</a:t>
            </a:r>
            <a:r>
              <a:rPr lang="en-US" dirty="0"/>
              <a:t> if it’s sensitive (“We’d love to chat more — please DM us!”).</a:t>
            </a:r>
          </a:p>
          <a:p>
            <a:pPr marL="0" indent="0">
              <a:buNone/>
            </a:pPr>
            <a:r>
              <a:rPr lang="en-US" b="1" dirty="0"/>
              <a:t>Stay professional.</a:t>
            </a:r>
            <a:r>
              <a:rPr lang="en-US" dirty="0"/>
              <a:t> Never argue, even if they’re wrong.</a:t>
            </a:r>
          </a:p>
          <a:p>
            <a:pPr marL="0" indent="0">
              <a:buNone/>
            </a:pPr>
            <a:r>
              <a:rPr lang="en-US" b="1" dirty="0"/>
              <a:t>Monitor patterns.</a:t>
            </a:r>
            <a:r>
              <a:rPr lang="en-US" dirty="0"/>
              <a:t> If multiple people mention the same issue, it’s worth addressing publicly.</a:t>
            </a:r>
          </a:p>
          <a:p>
            <a:pPr marL="0" indent="0">
              <a:buNone/>
            </a:pPr>
            <a:endParaRPr lang="en-US" dirty="0"/>
          </a:p>
          <a:p>
            <a:r>
              <a:rPr lang="en-US" b="1" dirty="0"/>
              <a:t>Don’ts</a:t>
            </a:r>
          </a:p>
          <a:p>
            <a:pPr marL="0" indent="0">
              <a:buNone/>
            </a:pPr>
            <a:r>
              <a:rPr lang="en-US" dirty="0"/>
              <a:t>❌ Don’t delete or hide legitimate criticism (especially for public or government entities).</a:t>
            </a:r>
          </a:p>
          <a:p>
            <a:pPr marL="0" indent="0">
              <a:buNone/>
            </a:pPr>
            <a:r>
              <a:rPr lang="en-US" dirty="0"/>
              <a:t>❌ Don’t get defensive or sarcastic — it always backfires.</a:t>
            </a:r>
          </a:p>
          <a:p>
            <a:pPr marL="0" indent="0">
              <a:buNone/>
            </a:pPr>
            <a:r>
              <a:rPr lang="en-US" dirty="0"/>
              <a:t>❌ Don’t ignore it — silence can seem like guilt or indifference.</a:t>
            </a:r>
          </a:p>
          <a:p>
            <a:pPr marL="0" indent="0">
              <a:buNone/>
            </a:pPr>
            <a:endParaRPr lang="en-US" b="1" dirty="0"/>
          </a:p>
          <a:p>
            <a:pPr marL="0" indent="0">
              <a:buNone/>
            </a:pPr>
            <a:r>
              <a:rPr lang="en-US" b="1" dirty="0"/>
              <a:t>Pro Tip:</a:t>
            </a:r>
            <a:r>
              <a:rPr lang="en-US" dirty="0"/>
              <a:t> When handled well, a negative comment can become a powerful example of great customer service.</a:t>
            </a:r>
          </a:p>
          <a:p>
            <a:endParaRPr lang="en-US" dirty="0"/>
          </a:p>
        </p:txBody>
      </p:sp>
    </p:spTree>
    <p:extLst>
      <p:ext uri="{BB962C8B-B14F-4D97-AF65-F5344CB8AC3E}">
        <p14:creationId xmlns:p14="http://schemas.microsoft.com/office/powerpoint/2010/main" val="3003368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96B69-DEAA-D88D-4907-A16288BFF6C4}"/>
              </a:ext>
            </a:extLst>
          </p:cNvPr>
          <p:cNvSpPr>
            <a:spLocks noGrp="1"/>
          </p:cNvSpPr>
          <p:nvPr>
            <p:ph type="title"/>
          </p:nvPr>
        </p:nvSpPr>
        <p:spPr>
          <a:xfrm>
            <a:off x="521420" y="618973"/>
            <a:ext cx="8535989" cy="1400530"/>
          </a:xfrm>
        </p:spPr>
        <p:txBody>
          <a:bodyPr/>
          <a:lstStyle/>
          <a:p>
            <a:r>
              <a:rPr lang="en-US" dirty="0"/>
              <a:t>Sharing Posts</a:t>
            </a:r>
          </a:p>
        </p:txBody>
      </p:sp>
      <p:sp>
        <p:nvSpPr>
          <p:cNvPr id="3" name="Content Placeholder 2">
            <a:extLst>
              <a:ext uri="{FF2B5EF4-FFF2-40B4-BE49-F238E27FC236}">
                <a16:creationId xmlns:a16="http://schemas.microsoft.com/office/drawing/2014/main" id="{D88FB75A-0ED7-B1D8-89A9-F81C6A4E30E3}"/>
              </a:ext>
            </a:extLst>
          </p:cNvPr>
          <p:cNvSpPr>
            <a:spLocks noGrp="1"/>
          </p:cNvSpPr>
          <p:nvPr>
            <p:ph idx="1"/>
          </p:nvPr>
        </p:nvSpPr>
        <p:spPr>
          <a:xfrm>
            <a:off x="659966" y="1794164"/>
            <a:ext cx="11201597" cy="4195481"/>
          </a:xfrm>
        </p:spPr>
        <p:txBody>
          <a:bodyPr>
            <a:normAutofit/>
          </a:bodyPr>
          <a:lstStyle/>
          <a:p>
            <a:pPr marL="0" indent="0">
              <a:buNone/>
            </a:pPr>
            <a:r>
              <a:rPr lang="en-US" sz="3200" b="1" dirty="0"/>
              <a:t>DON’T share others posts.</a:t>
            </a:r>
          </a:p>
          <a:p>
            <a:pPr marL="0" indent="0">
              <a:buNone/>
            </a:pPr>
            <a:endParaRPr lang="en-US" dirty="0"/>
          </a:p>
          <a:p>
            <a:r>
              <a:rPr lang="en-US" dirty="0"/>
              <a:t>You want to create your own version of the post and tag the original user (if needed).</a:t>
            </a:r>
          </a:p>
          <a:p>
            <a:r>
              <a:rPr lang="en-US" u="sng" dirty="0"/>
              <a:t>Sharing other’s post does </a:t>
            </a:r>
            <a:r>
              <a:rPr lang="en-US" b="1" u="sng" dirty="0"/>
              <a:t>nothing</a:t>
            </a:r>
            <a:r>
              <a:rPr lang="en-US" u="sng" dirty="0"/>
              <a:t> for you. Making your own version does.</a:t>
            </a:r>
          </a:p>
          <a:p>
            <a:r>
              <a:rPr lang="en-US" dirty="0"/>
              <a:t>Sharing content is often seen as an endorsement of that content and of the person who posted it. Why is this important??</a:t>
            </a:r>
          </a:p>
          <a:p>
            <a:r>
              <a:rPr lang="en-US" dirty="0"/>
              <a:t>Be careful what you share — it could become part of your brand.</a:t>
            </a:r>
          </a:p>
          <a:p>
            <a:endParaRPr lang="en-US" dirty="0"/>
          </a:p>
        </p:txBody>
      </p:sp>
    </p:spTree>
    <p:extLst>
      <p:ext uri="{BB962C8B-B14F-4D97-AF65-F5344CB8AC3E}">
        <p14:creationId xmlns:p14="http://schemas.microsoft.com/office/powerpoint/2010/main" val="2294869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A7C1C4-9F1D-CB6D-D5F1-F83628B709AC}"/>
              </a:ext>
            </a:extLst>
          </p:cNvPr>
          <p:cNvSpPr>
            <a:spLocks noGrp="1"/>
          </p:cNvSpPr>
          <p:nvPr>
            <p:ph idx="1"/>
          </p:nvPr>
        </p:nvSpPr>
        <p:spPr>
          <a:xfrm>
            <a:off x="436562" y="544508"/>
            <a:ext cx="10399505" cy="5231311"/>
          </a:xfrm>
        </p:spPr>
        <p:txBody>
          <a:bodyPr>
            <a:normAutofit/>
          </a:bodyPr>
          <a:lstStyle/>
          <a:p>
            <a:pPr marL="0" indent="0">
              <a:buNone/>
            </a:pPr>
            <a:r>
              <a:rPr lang="en-US" sz="3200" b="1" dirty="0"/>
              <a:t>Only post GOOD, QUALITY PHOTOS!</a:t>
            </a:r>
          </a:p>
          <a:p>
            <a:r>
              <a:rPr lang="en-US" dirty="0"/>
              <a:t>If your photo is bad, people will not even read your post.</a:t>
            </a:r>
          </a:p>
          <a:p>
            <a:r>
              <a:rPr lang="en-US" dirty="0"/>
              <a:t>You want to be sure to choose photos that will draw an audience.</a:t>
            </a:r>
          </a:p>
          <a:p>
            <a:r>
              <a:rPr lang="en-US" dirty="0"/>
              <a:t>Photos that convey feelings. </a:t>
            </a:r>
          </a:p>
          <a:p>
            <a:pPr marL="0" indent="0" algn="ctr">
              <a:buNone/>
            </a:pPr>
            <a:endParaRPr lang="en-US" sz="3200" b="1" dirty="0"/>
          </a:p>
          <a:p>
            <a:pPr marL="0" indent="0">
              <a:buNone/>
            </a:pPr>
            <a:r>
              <a:rPr lang="en-US" sz="3200" b="1" dirty="0"/>
              <a:t>Photo credit is SO important.</a:t>
            </a:r>
          </a:p>
          <a:p>
            <a:pPr marL="0" indent="0">
              <a:buNone/>
            </a:pPr>
            <a:r>
              <a:rPr lang="en-US" dirty="0"/>
              <a:t>Always give credit where it’s due. If you use someone else’s photo – give them credit. This also encourages them to do it in the future. </a:t>
            </a:r>
          </a:p>
        </p:txBody>
      </p:sp>
    </p:spTree>
    <p:extLst>
      <p:ext uri="{BB962C8B-B14F-4D97-AF65-F5344CB8AC3E}">
        <p14:creationId xmlns:p14="http://schemas.microsoft.com/office/powerpoint/2010/main" val="2256181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6B29D-33D0-DE9F-8961-9953E5F4F24E}"/>
              </a:ext>
            </a:extLst>
          </p:cNvPr>
          <p:cNvSpPr>
            <a:spLocks noGrp="1"/>
          </p:cNvSpPr>
          <p:nvPr>
            <p:ph type="title"/>
          </p:nvPr>
        </p:nvSpPr>
        <p:spPr>
          <a:xfrm>
            <a:off x="646111" y="452718"/>
            <a:ext cx="9404723" cy="835755"/>
          </a:xfrm>
        </p:spPr>
        <p:txBody>
          <a:bodyPr/>
          <a:lstStyle/>
          <a:p>
            <a:r>
              <a:rPr lang="en-US" dirty="0"/>
              <a:t>Post Length</a:t>
            </a:r>
          </a:p>
        </p:txBody>
      </p:sp>
      <p:sp>
        <p:nvSpPr>
          <p:cNvPr id="3" name="Content Placeholder 2">
            <a:extLst>
              <a:ext uri="{FF2B5EF4-FFF2-40B4-BE49-F238E27FC236}">
                <a16:creationId xmlns:a16="http://schemas.microsoft.com/office/drawing/2014/main" id="{58C95EEF-B82E-2244-8F9D-2F0958A3F08B}"/>
              </a:ext>
            </a:extLst>
          </p:cNvPr>
          <p:cNvSpPr>
            <a:spLocks noGrp="1"/>
          </p:cNvSpPr>
          <p:nvPr>
            <p:ph idx="1"/>
          </p:nvPr>
        </p:nvSpPr>
        <p:spPr>
          <a:xfrm>
            <a:off x="646110" y="1331259"/>
            <a:ext cx="11394913" cy="4195481"/>
          </a:xfrm>
        </p:spPr>
        <p:txBody>
          <a:bodyPr>
            <a:normAutofit/>
          </a:bodyPr>
          <a:lstStyle/>
          <a:p>
            <a:pPr marL="0" indent="0">
              <a:buNone/>
            </a:pPr>
            <a:r>
              <a:rPr lang="en-US" sz="3200" b="1" dirty="0"/>
              <a:t>Short, sweet &amp; </a:t>
            </a:r>
            <a:r>
              <a:rPr lang="en-US" sz="3200" b="1" u="sng" dirty="0"/>
              <a:t>to the point</a:t>
            </a:r>
            <a:r>
              <a:rPr lang="en-US" sz="3200" b="1" dirty="0"/>
              <a:t>.</a:t>
            </a:r>
          </a:p>
          <a:p>
            <a:pPr marL="0" indent="0">
              <a:buNone/>
            </a:pPr>
            <a:endParaRPr lang="en-US" dirty="0"/>
          </a:p>
          <a:p>
            <a:r>
              <a:rPr lang="en-US" dirty="0"/>
              <a:t>This is always the best route to take. Some posts do need more words/explanation, so try to cut out the extra &amp; make it as short as possible.</a:t>
            </a:r>
          </a:p>
          <a:p>
            <a:r>
              <a:rPr lang="en-US" dirty="0"/>
              <a:t>Using your accolades at the bottom of each post is really not necessary &amp; not something that people are going to read. Most users will only read what is in the immediate window, they’re not clicking “read more.” This would be more appropriate at the bottom of a press release.</a:t>
            </a:r>
          </a:p>
          <a:p>
            <a:pPr marL="0" indent="0">
              <a:buNone/>
            </a:pPr>
            <a:endParaRPr lang="en-US" dirty="0"/>
          </a:p>
        </p:txBody>
      </p:sp>
    </p:spTree>
    <p:extLst>
      <p:ext uri="{BB962C8B-B14F-4D97-AF65-F5344CB8AC3E}">
        <p14:creationId xmlns:p14="http://schemas.microsoft.com/office/powerpoint/2010/main" val="3497357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7BFD-7A47-F27B-7FB0-0A17DF541D2A}"/>
              </a:ext>
            </a:extLst>
          </p:cNvPr>
          <p:cNvSpPr>
            <a:spLocks noGrp="1"/>
          </p:cNvSpPr>
          <p:nvPr>
            <p:ph type="title"/>
          </p:nvPr>
        </p:nvSpPr>
        <p:spPr>
          <a:xfrm>
            <a:off x="703756" y="605118"/>
            <a:ext cx="9404723" cy="1400530"/>
          </a:xfrm>
        </p:spPr>
        <p:txBody>
          <a:bodyPr/>
          <a:lstStyle/>
          <a:p>
            <a:r>
              <a:rPr lang="en-US" dirty="0"/>
              <a:t>Fact Checking</a:t>
            </a:r>
          </a:p>
        </p:txBody>
      </p:sp>
      <p:sp>
        <p:nvSpPr>
          <p:cNvPr id="3" name="Content Placeholder 2">
            <a:extLst>
              <a:ext uri="{FF2B5EF4-FFF2-40B4-BE49-F238E27FC236}">
                <a16:creationId xmlns:a16="http://schemas.microsoft.com/office/drawing/2014/main" id="{16033631-364E-8951-EA9E-CF1074A0025A}"/>
              </a:ext>
            </a:extLst>
          </p:cNvPr>
          <p:cNvSpPr>
            <a:spLocks noGrp="1"/>
          </p:cNvSpPr>
          <p:nvPr>
            <p:ph idx="1"/>
          </p:nvPr>
        </p:nvSpPr>
        <p:spPr>
          <a:xfrm>
            <a:off x="183639" y="1695776"/>
            <a:ext cx="11507008" cy="4195481"/>
          </a:xfrm>
        </p:spPr>
        <p:txBody>
          <a:bodyPr>
            <a:normAutofit/>
          </a:bodyPr>
          <a:lstStyle/>
          <a:p>
            <a:pPr marL="0" indent="0" algn="ctr">
              <a:buNone/>
            </a:pPr>
            <a:r>
              <a:rPr lang="en-US" sz="3200" b="1" dirty="0"/>
              <a:t>DON’T: Share without researching first.</a:t>
            </a:r>
          </a:p>
          <a:p>
            <a:endParaRPr lang="en-US" dirty="0"/>
          </a:p>
          <a:p>
            <a:r>
              <a:rPr lang="en-US" dirty="0"/>
              <a:t>Be sure to always fact check your information before posting. </a:t>
            </a:r>
          </a:p>
          <a:p>
            <a:r>
              <a:rPr lang="en-US" dirty="0"/>
              <a:t>Always check the source of the information to confirm it’s credible.</a:t>
            </a:r>
          </a:p>
          <a:p>
            <a:r>
              <a:rPr lang="en-US" dirty="0"/>
              <a:t>If you post a fact that could be misconstrued – offer an explanation.</a:t>
            </a:r>
          </a:p>
        </p:txBody>
      </p:sp>
    </p:spTree>
    <p:extLst>
      <p:ext uri="{BB962C8B-B14F-4D97-AF65-F5344CB8AC3E}">
        <p14:creationId xmlns:p14="http://schemas.microsoft.com/office/powerpoint/2010/main" val="42645683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A107-F964-21CF-071A-13429D6F3B7C}"/>
              </a:ext>
            </a:extLst>
          </p:cNvPr>
          <p:cNvSpPr>
            <a:spLocks noGrp="1"/>
          </p:cNvSpPr>
          <p:nvPr>
            <p:ph type="title"/>
          </p:nvPr>
        </p:nvSpPr>
        <p:spPr/>
        <p:txBody>
          <a:bodyPr/>
          <a:lstStyle/>
          <a:p>
            <a:r>
              <a:rPr lang="en-US" dirty="0"/>
              <a:t>Respond to comments</a:t>
            </a:r>
          </a:p>
        </p:txBody>
      </p:sp>
      <p:sp>
        <p:nvSpPr>
          <p:cNvPr id="3" name="Content Placeholder 2">
            <a:extLst>
              <a:ext uri="{FF2B5EF4-FFF2-40B4-BE49-F238E27FC236}">
                <a16:creationId xmlns:a16="http://schemas.microsoft.com/office/drawing/2014/main" id="{CAF5F28E-FACD-9E91-BE75-0826741F54AD}"/>
              </a:ext>
            </a:extLst>
          </p:cNvPr>
          <p:cNvSpPr>
            <a:spLocks noGrp="1"/>
          </p:cNvSpPr>
          <p:nvPr>
            <p:ph idx="1"/>
          </p:nvPr>
        </p:nvSpPr>
        <p:spPr>
          <a:xfrm>
            <a:off x="646111" y="1664991"/>
            <a:ext cx="5616144" cy="4195481"/>
          </a:xfrm>
        </p:spPr>
        <p:txBody>
          <a:bodyPr/>
          <a:lstStyle/>
          <a:p>
            <a:r>
              <a:rPr lang="en-US" dirty="0"/>
              <a:t>Being engaged is great for your page. </a:t>
            </a:r>
          </a:p>
          <a:p>
            <a:r>
              <a:rPr lang="en-US" dirty="0"/>
              <a:t>If someone asks a question you want to answer them as promptly as possible. </a:t>
            </a:r>
          </a:p>
          <a:p>
            <a:r>
              <a:rPr lang="en-US" dirty="0"/>
              <a:t>If the comment isn’t something that needs a response – like it or heart it. </a:t>
            </a:r>
          </a:p>
          <a:p>
            <a:r>
              <a:rPr lang="en-US" dirty="0"/>
              <a:t>Your followers want to feel the relationship.</a:t>
            </a:r>
          </a:p>
          <a:p>
            <a:r>
              <a:rPr lang="en-US" dirty="0"/>
              <a:t>Also know the rules for your entity. i.e. a government entity CANNOT delete posts or comments.</a:t>
            </a:r>
          </a:p>
        </p:txBody>
      </p:sp>
      <p:pic>
        <p:nvPicPr>
          <p:cNvPr id="4" name="Picture 3">
            <a:extLst>
              <a:ext uri="{FF2B5EF4-FFF2-40B4-BE49-F238E27FC236}">
                <a16:creationId xmlns:a16="http://schemas.microsoft.com/office/drawing/2014/main" id="{7A2122C3-1519-B1AA-9146-CA805B840B9A}"/>
              </a:ext>
            </a:extLst>
          </p:cNvPr>
          <p:cNvPicPr>
            <a:picLocks noChangeAspect="1"/>
          </p:cNvPicPr>
          <p:nvPr/>
        </p:nvPicPr>
        <p:blipFill>
          <a:blip r:embed="rId2"/>
          <a:stretch>
            <a:fillRect/>
          </a:stretch>
        </p:blipFill>
        <p:spPr>
          <a:xfrm>
            <a:off x="6999342" y="1152983"/>
            <a:ext cx="4546547" cy="5193009"/>
          </a:xfrm>
          <a:prstGeom prst="rect">
            <a:avLst/>
          </a:prstGeom>
        </p:spPr>
      </p:pic>
    </p:spTree>
    <p:extLst>
      <p:ext uri="{BB962C8B-B14F-4D97-AF65-F5344CB8AC3E}">
        <p14:creationId xmlns:p14="http://schemas.microsoft.com/office/powerpoint/2010/main" val="2360757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72308-BBA1-7458-BAA5-8F056717B08D}"/>
              </a:ext>
            </a:extLst>
          </p:cNvPr>
          <p:cNvSpPr>
            <a:spLocks noGrp="1"/>
          </p:cNvSpPr>
          <p:nvPr>
            <p:ph type="title"/>
          </p:nvPr>
        </p:nvSpPr>
        <p:spPr/>
        <p:txBody>
          <a:bodyPr/>
          <a:lstStyle/>
          <a:p>
            <a:r>
              <a:rPr lang="nn-NO" dirty="0"/>
              <a:t>Grammar, spelling &amp; NO ALL CAPS</a:t>
            </a:r>
            <a:endParaRPr lang="en-US" dirty="0"/>
          </a:p>
        </p:txBody>
      </p:sp>
      <p:sp>
        <p:nvSpPr>
          <p:cNvPr id="3" name="Content Placeholder 2">
            <a:extLst>
              <a:ext uri="{FF2B5EF4-FFF2-40B4-BE49-F238E27FC236}">
                <a16:creationId xmlns:a16="http://schemas.microsoft.com/office/drawing/2014/main" id="{72AAB1C4-6D78-1231-AA9B-8977EBDFD618}"/>
              </a:ext>
            </a:extLst>
          </p:cNvPr>
          <p:cNvSpPr>
            <a:spLocks noGrp="1"/>
          </p:cNvSpPr>
          <p:nvPr>
            <p:ph idx="1"/>
          </p:nvPr>
        </p:nvSpPr>
        <p:spPr>
          <a:xfrm>
            <a:off x="357810" y="1555460"/>
            <a:ext cx="7347961" cy="4195481"/>
          </a:xfrm>
        </p:spPr>
        <p:txBody>
          <a:bodyPr>
            <a:normAutofit fontScale="92500" lnSpcReduction="20000"/>
          </a:bodyPr>
          <a:lstStyle/>
          <a:p>
            <a:r>
              <a:rPr lang="en-US" dirty="0"/>
              <a:t>Using all capital letters makes people feel like they’re being YELLED AT.</a:t>
            </a:r>
          </a:p>
          <a:p>
            <a:r>
              <a:rPr lang="en-US" dirty="0"/>
              <a:t>You don’t want to yell at a potential or consistent customer. Do you?</a:t>
            </a:r>
          </a:p>
          <a:p>
            <a:r>
              <a:rPr lang="en-US" dirty="0"/>
              <a:t>SPELL CHECK (yes we’re yelling), because if someone messes up a post on social media who knows what else they will mess up.</a:t>
            </a:r>
          </a:p>
          <a:p>
            <a:r>
              <a:rPr lang="en-US" dirty="0"/>
              <a:t>Main point… don’t make yourself or your business look dumb. </a:t>
            </a:r>
          </a:p>
          <a:p>
            <a:pPr marL="0" indent="0" algn="ctr">
              <a:buNone/>
            </a:pPr>
            <a:endParaRPr lang="en-US" dirty="0"/>
          </a:p>
          <a:p>
            <a:pPr marL="0" indent="0" algn="ctr">
              <a:buNone/>
            </a:pPr>
            <a:r>
              <a:rPr lang="en-US" sz="3200" b="1" dirty="0"/>
              <a:t>THIS IS YOUR BRAND. </a:t>
            </a:r>
          </a:p>
          <a:p>
            <a:pPr marL="0" indent="0" algn="ctr">
              <a:buNone/>
            </a:pPr>
            <a:r>
              <a:rPr lang="en-US" sz="3200" b="1" dirty="0"/>
              <a:t>PRESENTATION IS EVERYTHING.</a:t>
            </a:r>
          </a:p>
        </p:txBody>
      </p:sp>
      <p:pic>
        <p:nvPicPr>
          <p:cNvPr id="4" name="Picture 3">
            <a:extLst>
              <a:ext uri="{FF2B5EF4-FFF2-40B4-BE49-F238E27FC236}">
                <a16:creationId xmlns:a16="http://schemas.microsoft.com/office/drawing/2014/main" id="{DD7E2A28-AA2E-164B-7D90-A6C1DCF5B474}"/>
              </a:ext>
            </a:extLst>
          </p:cNvPr>
          <p:cNvPicPr>
            <a:picLocks noChangeAspect="1"/>
          </p:cNvPicPr>
          <p:nvPr/>
        </p:nvPicPr>
        <p:blipFill>
          <a:blip r:embed="rId2"/>
          <a:stretch>
            <a:fillRect/>
          </a:stretch>
        </p:blipFill>
        <p:spPr>
          <a:xfrm>
            <a:off x="7673004" y="1525305"/>
            <a:ext cx="4161186" cy="4195481"/>
          </a:xfrm>
          <a:prstGeom prst="rect">
            <a:avLst/>
          </a:prstGeom>
        </p:spPr>
      </p:pic>
    </p:spTree>
    <p:extLst>
      <p:ext uri="{BB962C8B-B14F-4D97-AF65-F5344CB8AC3E}">
        <p14:creationId xmlns:p14="http://schemas.microsoft.com/office/powerpoint/2010/main" val="2802744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155C-1117-D60F-C769-29CFFDABF5CD}"/>
              </a:ext>
            </a:extLst>
          </p:cNvPr>
          <p:cNvSpPr>
            <a:spLocks noGrp="1"/>
          </p:cNvSpPr>
          <p:nvPr>
            <p:ph type="title"/>
          </p:nvPr>
        </p:nvSpPr>
        <p:spPr>
          <a:xfrm>
            <a:off x="646111" y="452718"/>
            <a:ext cx="6198033" cy="1400530"/>
          </a:xfrm>
        </p:spPr>
        <p:txBody>
          <a:bodyPr/>
          <a:lstStyle/>
          <a:p>
            <a:r>
              <a:rPr lang="en-US" sz="3200" dirty="0"/>
              <a:t>Tag/Mention as many other places that can help you get exposure but don’t be annoying.</a:t>
            </a:r>
          </a:p>
        </p:txBody>
      </p:sp>
      <p:sp>
        <p:nvSpPr>
          <p:cNvPr id="3" name="Content Placeholder 2">
            <a:extLst>
              <a:ext uri="{FF2B5EF4-FFF2-40B4-BE49-F238E27FC236}">
                <a16:creationId xmlns:a16="http://schemas.microsoft.com/office/drawing/2014/main" id="{DDD25A6B-222C-8ABD-800B-FD922FA8AB2B}"/>
              </a:ext>
            </a:extLst>
          </p:cNvPr>
          <p:cNvSpPr>
            <a:spLocks noGrp="1"/>
          </p:cNvSpPr>
          <p:nvPr>
            <p:ph idx="1"/>
          </p:nvPr>
        </p:nvSpPr>
        <p:spPr>
          <a:xfrm>
            <a:off x="646110" y="2638162"/>
            <a:ext cx="11326548" cy="2588354"/>
          </a:xfrm>
        </p:spPr>
        <p:txBody>
          <a:bodyPr/>
          <a:lstStyle/>
          <a:p>
            <a:r>
              <a:rPr lang="en-US" dirty="0">
                <a:cs typeface="Times New Roman" panose="02020603050405020304" pitchFamily="18" charset="0"/>
              </a:rPr>
              <a:t>Let others share YOUR post – not vice versa. When you tag others and they share your post, it increases your impressions.</a:t>
            </a:r>
          </a:p>
          <a:p>
            <a:pPr marL="0" indent="0">
              <a:buNone/>
            </a:pPr>
            <a:endParaRPr lang="en-US" dirty="0">
              <a:cs typeface="Times New Roman" panose="02020603050405020304" pitchFamily="18" charset="0"/>
            </a:endParaRPr>
          </a:p>
          <a:p>
            <a:r>
              <a:rPr lang="en-US" dirty="0">
                <a:cs typeface="Times New Roman" panose="02020603050405020304" pitchFamily="18" charset="0"/>
              </a:rPr>
              <a:t>Increased impressions is what brings new followers, more engagement, etc.</a:t>
            </a:r>
          </a:p>
        </p:txBody>
      </p:sp>
    </p:spTree>
    <p:extLst>
      <p:ext uri="{BB962C8B-B14F-4D97-AF65-F5344CB8AC3E}">
        <p14:creationId xmlns:p14="http://schemas.microsoft.com/office/powerpoint/2010/main" val="1629432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8814A-61EC-1968-CA1D-19B3A55449F0}"/>
              </a:ext>
            </a:extLst>
          </p:cNvPr>
          <p:cNvSpPr>
            <a:spLocks noGrp="1"/>
          </p:cNvSpPr>
          <p:nvPr>
            <p:ph type="title"/>
          </p:nvPr>
        </p:nvSpPr>
        <p:spPr>
          <a:xfrm>
            <a:off x="646111" y="452718"/>
            <a:ext cx="7677493" cy="1400530"/>
          </a:xfrm>
        </p:spPr>
        <p:txBody>
          <a:bodyPr/>
          <a:lstStyle/>
          <a:p>
            <a:r>
              <a:rPr lang="en-US" dirty="0"/>
              <a:t>Crisis Communication</a:t>
            </a:r>
          </a:p>
        </p:txBody>
      </p:sp>
      <p:sp>
        <p:nvSpPr>
          <p:cNvPr id="3" name="Content Placeholder 2">
            <a:extLst>
              <a:ext uri="{FF2B5EF4-FFF2-40B4-BE49-F238E27FC236}">
                <a16:creationId xmlns:a16="http://schemas.microsoft.com/office/drawing/2014/main" id="{75B7533B-F5F5-AE03-9045-7FC86A74ADF5}"/>
              </a:ext>
            </a:extLst>
          </p:cNvPr>
          <p:cNvSpPr>
            <a:spLocks noGrp="1"/>
          </p:cNvSpPr>
          <p:nvPr>
            <p:ph idx="1"/>
          </p:nvPr>
        </p:nvSpPr>
        <p:spPr>
          <a:xfrm>
            <a:off x="2471768" y="1581863"/>
            <a:ext cx="7054493" cy="759555"/>
          </a:xfrm>
        </p:spPr>
        <p:txBody>
          <a:bodyPr/>
          <a:lstStyle/>
          <a:p>
            <a:r>
              <a:rPr lang="en-US" dirty="0"/>
              <a:t>What you post is online forever, even if you delete it someone has probably already taken a screenshot.</a:t>
            </a:r>
          </a:p>
        </p:txBody>
      </p:sp>
      <p:pic>
        <p:nvPicPr>
          <p:cNvPr id="4" name="Picture 3">
            <a:extLst>
              <a:ext uri="{FF2B5EF4-FFF2-40B4-BE49-F238E27FC236}">
                <a16:creationId xmlns:a16="http://schemas.microsoft.com/office/drawing/2014/main" id="{5F92952D-006F-615C-9839-0E5403DA19AF}"/>
              </a:ext>
            </a:extLst>
          </p:cNvPr>
          <p:cNvPicPr>
            <a:picLocks noChangeAspect="1"/>
          </p:cNvPicPr>
          <p:nvPr/>
        </p:nvPicPr>
        <p:blipFill rotWithShape="1">
          <a:blip r:embed="rId2"/>
          <a:srcRect t="16039" b="16039"/>
          <a:stretch/>
        </p:blipFill>
        <p:spPr>
          <a:xfrm>
            <a:off x="3110343" y="2481186"/>
            <a:ext cx="5777344" cy="3924096"/>
          </a:xfrm>
          <a:prstGeom prst="rect">
            <a:avLst/>
          </a:prstGeom>
        </p:spPr>
      </p:pic>
    </p:spTree>
    <p:extLst>
      <p:ext uri="{BB962C8B-B14F-4D97-AF65-F5344CB8AC3E}">
        <p14:creationId xmlns:p14="http://schemas.microsoft.com/office/powerpoint/2010/main" val="42607035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47425-3671-9EBE-BB3F-1A02CD6C7F73}"/>
              </a:ext>
            </a:extLst>
          </p:cNvPr>
          <p:cNvSpPr>
            <a:spLocks noGrp="1"/>
          </p:cNvSpPr>
          <p:nvPr>
            <p:ph type="title"/>
          </p:nvPr>
        </p:nvSpPr>
        <p:spPr>
          <a:xfrm>
            <a:off x="1144348" y="345393"/>
            <a:ext cx="9903304" cy="1981200"/>
          </a:xfrm>
        </p:spPr>
        <p:txBody>
          <a:bodyPr/>
          <a:lstStyle/>
          <a:p>
            <a:r>
              <a:rPr lang="en-US" dirty="0"/>
              <a:t>What is Crisis Communication?</a:t>
            </a:r>
          </a:p>
        </p:txBody>
      </p:sp>
      <p:sp>
        <p:nvSpPr>
          <p:cNvPr id="3" name="Text Placeholder 2">
            <a:extLst>
              <a:ext uri="{FF2B5EF4-FFF2-40B4-BE49-F238E27FC236}">
                <a16:creationId xmlns:a16="http://schemas.microsoft.com/office/drawing/2014/main" id="{FA9204D3-83A0-5039-ABE7-35F6B6D53736}"/>
              </a:ext>
            </a:extLst>
          </p:cNvPr>
          <p:cNvSpPr>
            <a:spLocks noGrp="1"/>
          </p:cNvSpPr>
          <p:nvPr>
            <p:ph type="body" sz="half" idx="2"/>
          </p:nvPr>
        </p:nvSpPr>
        <p:spPr>
          <a:xfrm>
            <a:off x="299103" y="1410057"/>
            <a:ext cx="11502639" cy="5033473"/>
          </a:xfrm>
        </p:spPr>
        <p:txBody>
          <a:bodyPr>
            <a:normAutofit/>
          </a:bodyPr>
          <a:lstStyle/>
          <a:p>
            <a:r>
              <a:rPr lang="en-US" b="1" dirty="0"/>
              <a:t>Crisis communication</a:t>
            </a:r>
            <a:r>
              <a:rPr lang="en-US" dirty="0"/>
              <a:t> refers to the process of </a:t>
            </a:r>
            <a:r>
              <a:rPr lang="en-US" b="1" dirty="0"/>
              <a:t>managing and sharing information during an emergency or unexpected event</a:t>
            </a:r>
            <a:r>
              <a:rPr lang="en-US" dirty="0"/>
              <a:t> that could harm an organization’s reputation, operations, or stakeholders.</a:t>
            </a:r>
          </a:p>
          <a:p>
            <a:endParaRPr lang="en-US" dirty="0"/>
          </a:p>
          <a:p>
            <a:r>
              <a:rPr lang="en-US" dirty="0"/>
              <a:t>A clear plan ensures you:</a:t>
            </a:r>
          </a:p>
          <a:p>
            <a:r>
              <a:rPr lang="en-US" dirty="0"/>
              <a:t>Respond quickly and confidently.</a:t>
            </a:r>
          </a:p>
          <a:p>
            <a:r>
              <a:rPr lang="en-US" dirty="0"/>
              <a:t>Provide accurate information before rumors spread.</a:t>
            </a:r>
          </a:p>
          <a:p>
            <a:r>
              <a:rPr lang="en-US" dirty="0"/>
              <a:t>Demonstrate transparency, empathy, and responsibility.</a:t>
            </a:r>
          </a:p>
          <a:p>
            <a:endParaRPr lang="en-US" dirty="0"/>
          </a:p>
          <a:p>
            <a:r>
              <a:rPr lang="en-US" dirty="0"/>
              <a:t>Crises unfold fast — there’s no time to decide who should speak or what to say.</a:t>
            </a:r>
            <a:br>
              <a:rPr lang="en-US" dirty="0"/>
            </a:br>
            <a:r>
              <a:rPr lang="en-US" dirty="0"/>
              <a:t>A plan:</a:t>
            </a:r>
          </a:p>
          <a:p>
            <a:r>
              <a:rPr lang="en-US" dirty="0"/>
              <a:t>Defines </a:t>
            </a:r>
            <a:r>
              <a:rPr lang="en-US" b="1" dirty="0"/>
              <a:t>who communicates</a:t>
            </a:r>
            <a:r>
              <a:rPr lang="en-US" dirty="0"/>
              <a:t> (spokesperson, PR team, leadership).</a:t>
            </a:r>
          </a:p>
          <a:p>
            <a:r>
              <a:rPr lang="en-US" dirty="0"/>
              <a:t>Establishes </a:t>
            </a:r>
            <a:r>
              <a:rPr lang="en-US" b="1" dirty="0"/>
              <a:t>channels</a:t>
            </a:r>
            <a:r>
              <a:rPr lang="en-US" dirty="0"/>
              <a:t> (press releases, social media, internal emails, etc.).</a:t>
            </a:r>
          </a:p>
          <a:p>
            <a:r>
              <a:rPr lang="en-US" dirty="0"/>
              <a:t>Provides </a:t>
            </a:r>
            <a:r>
              <a:rPr lang="en-US" b="1" dirty="0"/>
              <a:t>templates</a:t>
            </a:r>
            <a:r>
              <a:rPr lang="en-US" dirty="0"/>
              <a:t> and pre-approved messaging for different scenarios.</a:t>
            </a:r>
          </a:p>
          <a:p>
            <a:endParaRPr lang="en-US" dirty="0"/>
          </a:p>
          <a:p>
            <a:endParaRPr lang="en-US" dirty="0"/>
          </a:p>
        </p:txBody>
      </p:sp>
    </p:spTree>
    <p:extLst>
      <p:ext uri="{BB962C8B-B14F-4D97-AF65-F5344CB8AC3E}">
        <p14:creationId xmlns:p14="http://schemas.microsoft.com/office/powerpoint/2010/main" val="121399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3908A-0C9E-ABF8-95CF-9E16DEA4D8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8B9FB8-BFD5-E36E-7057-E4CB67D79814}"/>
              </a:ext>
            </a:extLst>
          </p:cNvPr>
          <p:cNvSpPr>
            <a:spLocks noGrp="1"/>
          </p:cNvSpPr>
          <p:nvPr>
            <p:ph type="title"/>
          </p:nvPr>
        </p:nvSpPr>
        <p:spPr>
          <a:xfrm>
            <a:off x="1154954" y="1447800"/>
            <a:ext cx="9903304" cy="1981200"/>
          </a:xfrm>
        </p:spPr>
        <p:txBody>
          <a:bodyPr/>
          <a:lstStyle/>
          <a:p>
            <a:r>
              <a:rPr lang="en-US" dirty="0"/>
              <a:t>Purpose</a:t>
            </a:r>
          </a:p>
        </p:txBody>
      </p:sp>
      <p:sp>
        <p:nvSpPr>
          <p:cNvPr id="3" name="Text Placeholder 2">
            <a:extLst>
              <a:ext uri="{FF2B5EF4-FFF2-40B4-BE49-F238E27FC236}">
                <a16:creationId xmlns:a16="http://schemas.microsoft.com/office/drawing/2014/main" id="{0836DE33-87E6-879B-1792-D756A45C22D1}"/>
              </a:ext>
            </a:extLst>
          </p:cNvPr>
          <p:cNvSpPr>
            <a:spLocks noGrp="1"/>
          </p:cNvSpPr>
          <p:nvPr>
            <p:ph type="body" sz="half" idx="2"/>
          </p:nvPr>
        </p:nvSpPr>
        <p:spPr>
          <a:xfrm>
            <a:off x="1385690" y="2350094"/>
            <a:ext cx="8825659" cy="2362200"/>
          </a:xfrm>
        </p:spPr>
        <p:txBody>
          <a:bodyPr/>
          <a:lstStyle/>
          <a:p>
            <a:r>
              <a:rPr lang="en-US" dirty="0"/>
              <a:t>The main goal of crisis communication is to:</a:t>
            </a:r>
          </a:p>
          <a:p>
            <a:r>
              <a:rPr lang="en-US" b="1" dirty="0"/>
              <a:t>Inform</a:t>
            </a:r>
            <a:r>
              <a:rPr lang="en-US" dirty="0"/>
              <a:t> the public, employees, and other stakeholders quickly and accurately.</a:t>
            </a:r>
          </a:p>
          <a:p>
            <a:r>
              <a:rPr lang="en-US" b="1" dirty="0"/>
              <a:t>Protect</a:t>
            </a:r>
            <a:r>
              <a:rPr lang="en-US" dirty="0"/>
              <a:t> the organization’s reputation.</a:t>
            </a:r>
          </a:p>
          <a:p>
            <a:r>
              <a:rPr lang="en-US" b="1" dirty="0"/>
              <a:t>Minimize confusion and panic.</a:t>
            </a:r>
            <a:endParaRPr lang="en-US" dirty="0"/>
          </a:p>
          <a:p>
            <a:r>
              <a:rPr lang="en-US" b="1" dirty="0"/>
              <a:t>Show accountability</a:t>
            </a:r>
            <a:r>
              <a:rPr lang="en-US" dirty="0"/>
              <a:t> and maintain trust.</a:t>
            </a:r>
          </a:p>
        </p:txBody>
      </p:sp>
    </p:spTree>
    <p:extLst>
      <p:ext uri="{BB962C8B-B14F-4D97-AF65-F5344CB8AC3E}">
        <p14:creationId xmlns:p14="http://schemas.microsoft.com/office/powerpoint/2010/main" val="1109326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27B7D-245F-F1EE-2B10-5262ADE50F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E7F9BA-5F2B-48E0-514F-D360FEC7D417}"/>
              </a:ext>
            </a:extLst>
          </p:cNvPr>
          <p:cNvSpPr>
            <a:spLocks noGrp="1"/>
          </p:cNvSpPr>
          <p:nvPr>
            <p:ph type="title"/>
          </p:nvPr>
        </p:nvSpPr>
        <p:spPr>
          <a:xfrm>
            <a:off x="1154954" y="1447800"/>
            <a:ext cx="9903304" cy="1981200"/>
          </a:xfrm>
        </p:spPr>
        <p:txBody>
          <a:bodyPr/>
          <a:lstStyle/>
          <a:p>
            <a:r>
              <a:rPr lang="en-US" dirty="0"/>
              <a:t>Key Elements</a:t>
            </a:r>
          </a:p>
        </p:txBody>
      </p:sp>
      <p:sp>
        <p:nvSpPr>
          <p:cNvPr id="4" name="Rectangle 1">
            <a:extLst>
              <a:ext uri="{FF2B5EF4-FFF2-40B4-BE49-F238E27FC236}">
                <a16:creationId xmlns:a16="http://schemas.microsoft.com/office/drawing/2014/main" id="{E4FDD62A-6157-9E09-CD39-ACB264023978}"/>
              </a:ext>
            </a:extLst>
          </p:cNvPr>
          <p:cNvSpPr>
            <a:spLocks noChangeArrowheads="1"/>
          </p:cNvSpPr>
          <p:nvPr/>
        </p:nvSpPr>
        <p:spPr bwMode="auto">
          <a:xfrm>
            <a:off x="1051133" y="2117800"/>
            <a:ext cx="9293057" cy="2118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defTabSz="914400" eaLnBrk="0" fontAlgn="base" hangingPunct="0">
              <a:lnSpc>
                <a:spcPct val="150000"/>
              </a:lnSpc>
              <a:spcBef>
                <a:spcPct val="0"/>
              </a:spcBef>
              <a:spcAft>
                <a:spcPct val="0"/>
              </a:spcAft>
              <a:buFontTx/>
              <a:buChar char="•"/>
            </a:pPr>
            <a:r>
              <a:rPr lang="en-US" altLang="en-US" b="1" dirty="0">
                <a:latin typeface="Arial" panose="020B0604020202020204" pitchFamily="34" charset="0"/>
              </a:rPr>
              <a:t>Preparedness:</a:t>
            </a:r>
            <a:r>
              <a:rPr lang="en-US" altLang="en-US" dirty="0">
                <a:latin typeface="Arial" panose="020B0604020202020204" pitchFamily="34" charset="0"/>
              </a:rPr>
              <a:t> Having messages and protocols ready before a crisis happens.</a:t>
            </a:r>
          </a:p>
          <a:p>
            <a:pPr lvl="0" defTabSz="914400" eaLnBrk="0" fontAlgn="base" hangingPunct="0">
              <a:lnSpc>
                <a:spcPct val="150000"/>
              </a:lnSpc>
              <a:spcBef>
                <a:spcPct val="0"/>
              </a:spcBef>
              <a:spcAft>
                <a:spcPct val="0"/>
              </a:spcAft>
              <a:buFontTx/>
              <a:buChar char="•"/>
            </a:pPr>
            <a:r>
              <a:rPr lang="en-US" altLang="en-US" b="1" dirty="0">
                <a:latin typeface="Arial" panose="020B0604020202020204" pitchFamily="34" charset="0"/>
              </a:rPr>
              <a:t>Designated Spokesperson:</a:t>
            </a:r>
            <a:r>
              <a:rPr lang="en-US" altLang="en-US" dirty="0">
                <a:latin typeface="Arial" panose="020B0604020202020204" pitchFamily="34" charset="0"/>
              </a:rPr>
              <a:t> A trained person who speaks on behalf of the organization.</a:t>
            </a:r>
          </a:p>
          <a:p>
            <a:pPr lvl="0" defTabSz="914400" eaLnBrk="0" fontAlgn="base" hangingPunct="0">
              <a:lnSpc>
                <a:spcPct val="150000"/>
              </a:lnSpc>
              <a:spcBef>
                <a:spcPct val="0"/>
              </a:spcBef>
              <a:spcAft>
                <a:spcPct val="0"/>
              </a:spcAft>
              <a:buFontTx/>
              <a:buChar char="•"/>
            </a:pPr>
            <a:r>
              <a:rPr lang="en-US" altLang="en-US" b="1" dirty="0">
                <a:latin typeface="Arial" panose="020B0604020202020204" pitchFamily="34" charset="0"/>
              </a:rPr>
              <a:t>Clear Messaging:</a:t>
            </a:r>
            <a:r>
              <a:rPr lang="en-US" altLang="en-US" dirty="0">
                <a:latin typeface="Arial" panose="020B0604020202020204" pitchFamily="34" charset="0"/>
              </a:rPr>
              <a:t> Honest, concise, and compassionate communication.</a:t>
            </a:r>
          </a:p>
          <a:p>
            <a:pPr lvl="0" defTabSz="914400" eaLnBrk="0" fontAlgn="base" hangingPunct="0">
              <a:lnSpc>
                <a:spcPct val="150000"/>
              </a:lnSpc>
              <a:spcBef>
                <a:spcPct val="0"/>
              </a:spcBef>
              <a:spcAft>
                <a:spcPct val="0"/>
              </a:spcAft>
              <a:buFontTx/>
              <a:buChar char="•"/>
            </a:pPr>
            <a:r>
              <a:rPr lang="en-US" altLang="en-US" b="1" dirty="0">
                <a:latin typeface="Arial" panose="020B0604020202020204" pitchFamily="34" charset="0"/>
              </a:rPr>
              <a:t>Consistent Updates:</a:t>
            </a:r>
            <a:r>
              <a:rPr lang="en-US" altLang="en-US" dirty="0">
                <a:latin typeface="Arial" panose="020B0604020202020204" pitchFamily="34" charset="0"/>
              </a:rPr>
              <a:t> Regularly providing accurate information as the situation evolves.</a:t>
            </a:r>
          </a:p>
          <a:p>
            <a:pPr lvl="0" defTabSz="914400" eaLnBrk="0" fontAlgn="base" hangingPunct="0">
              <a:lnSpc>
                <a:spcPct val="150000"/>
              </a:lnSpc>
              <a:spcBef>
                <a:spcPct val="0"/>
              </a:spcBef>
              <a:spcAft>
                <a:spcPct val="0"/>
              </a:spcAft>
              <a:buFontTx/>
              <a:buChar char="•"/>
            </a:pPr>
            <a:r>
              <a:rPr lang="en-US" altLang="en-US" b="1" dirty="0">
                <a:latin typeface="Arial" panose="020B0604020202020204" pitchFamily="34" charset="0"/>
              </a:rPr>
              <a:t>Monitoring:</a:t>
            </a:r>
            <a:r>
              <a:rPr lang="en-US" altLang="en-US" dirty="0">
                <a:latin typeface="Arial" panose="020B0604020202020204" pitchFamily="34" charset="0"/>
              </a:rPr>
              <a:t> Tracking media and public responses to adjust messaging as needed.</a:t>
            </a:r>
          </a:p>
        </p:txBody>
      </p:sp>
    </p:spTree>
    <p:extLst>
      <p:ext uri="{BB962C8B-B14F-4D97-AF65-F5344CB8AC3E}">
        <p14:creationId xmlns:p14="http://schemas.microsoft.com/office/powerpoint/2010/main" val="3634833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40F01-D51B-5531-3FFB-AFD32A94B1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5E262-58A1-FB6F-2A92-029349E8AD50}"/>
              </a:ext>
            </a:extLst>
          </p:cNvPr>
          <p:cNvSpPr>
            <a:spLocks noGrp="1"/>
          </p:cNvSpPr>
          <p:nvPr>
            <p:ph type="title"/>
          </p:nvPr>
        </p:nvSpPr>
        <p:spPr>
          <a:xfrm>
            <a:off x="667844" y="1447799"/>
            <a:ext cx="9903304" cy="1981200"/>
          </a:xfrm>
        </p:spPr>
        <p:txBody>
          <a:bodyPr/>
          <a:lstStyle/>
          <a:p>
            <a:r>
              <a:rPr lang="en-US" dirty="0"/>
              <a:t>Example</a:t>
            </a:r>
          </a:p>
        </p:txBody>
      </p:sp>
      <p:sp>
        <p:nvSpPr>
          <p:cNvPr id="3" name="Rectangle 1">
            <a:extLst>
              <a:ext uri="{FF2B5EF4-FFF2-40B4-BE49-F238E27FC236}">
                <a16:creationId xmlns:a16="http://schemas.microsoft.com/office/drawing/2014/main" id="{530A7562-03E4-0790-1767-BBF5521F0B0C}"/>
              </a:ext>
            </a:extLst>
          </p:cNvPr>
          <p:cNvSpPr>
            <a:spLocks noChangeArrowheads="1"/>
          </p:cNvSpPr>
          <p:nvPr/>
        </p:nvSpPr>
        <p:spPr bwMode="auto">
          <a:xfrm rot="10800000" flipV="1">
            <a:off x="564282" y="2187050"/>
            <a:ext cx="11380150" cy="170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 public statement explaining what happened.</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Steps being taken to fix the issue.</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Contact information for affected customers.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Regular updates until the issue is resolved.</a:t>
            </a:r>
          </a:p>
        </p:txBody>
      </p:sp>
    </p:spTree>
    <p:extLst>
      <p:ext uri="{BB962C8B-B14F-4D97-AF65-F5344CB8AC3E}">
        <p14:creationId xmlns:p14="http://schemas.microsoft.com/office/powerpoint/2010/main" val="3964639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6466-B502-EC99-577E-DF60C7D1D2B4}"/>
              </a:ext>
            </a:extLst>
          </p:cNvPr>
          <p:cNvSpPr>
            <a:spLocks noGrp="1"/>
          </p:cNvSpPr>
          <p:nvPr>
            <p:ph type="title"/>
          </p:nvPr>
        </p:nvSpPr>
        <p:spPr/>
        <p:txBody>
          <a:bodyPr/>
          <a:lstStyle/>
          <a:p>
            <a:r>
              <a:rPr lang="en-US" dirty="0"/>
              <a:t>Ideas for you specifically</a:t>
            </a:r>
          </a:p>
        </p:txBody>
      </p:sp>
      <p:sp>
        <p:nvSpPr>
          <p:cNvPr id="3" name="Text Placeholder 2">
            <a:extLst>
              <a:ext uri="{FF2B5EF4-FFF2-40B4-BE49-F238E27FC236}">
                <a16:creationId xmlns:a16="http://schemas.microsoft.com/office/drawing/2014/main" id="{A0929C8E-1F89-51DC-8F7E-774006B78A12}"/>
              </a:ext>
            </a:extLst>
          </p:cNvPr>
          <p:cNvSpPr>
            <a:spLocks noGrp="1"/>
          </p:cNvSpPr>
          <p:nvPr>
            <p:ph type="body" idx="1"/>
          </p:nvPr>
        </p:nvSpPr>
        <p:spPr/>
        <p:txBody>
          <a:bodyPr/>
          <a:lstStyle/>
          <a:p>
            <a:r>
              <a:rPr lang="en-US" dirty="0" err="1"/>
              <a:t>MidCoast</a:t>
            </a:r>
            <a:endParaRPr lang="en-US" dirty="0"/>
          </a:p>
        </p:txBody>
      </p:sp>
      <p:sp>
        <p:nvSpPr>
          <p:cNvPr id="4" name="Text Placeholder 3">
            <a:extLst>
              <a:ext uri="{FF2B5EF4-FFF2-40B4-BE49-F238E27FC236}">
                <a16:creationId xmlns:a16="http://schemas.microsoft.com/office/drawing/2014/main" id="{81C6BD1F-246C-E7DF-5354-FD70B46852C8}"/>
              </a:ext>
            </a:extLst>
          </p:cNvPr>
          <p:cNvSpPr>
            <a:spLocks noGrp="1"/>
          </p:cNvSpPr>
          <p:nvPr>
            <p:ph type="body" sz="half" idx="15"/>
          </p:nvPr>
        </p:nvSpPr>
        <p:spPr/>
        <p:txBody>
          <a:bodyPr>
            <a:normAutofit lnSpcReduction="10000"/>
          </a:bodyPr>
          <a:lstStyle/>
          <a:p>
            <a:pPr marL="285750" indent="-285750">
              <a:buFont typeface="Arial" panose="020B0604020202020204" pitchFamily="34" charset="0"/>
              <a:buChar char="•"/>
            </a:pPr>
            <a:r>
              <a:rPr lang="en-US" dirty="0"/>
              <a:t>Define audience segments &amp; goals</a:t>
            </a:r>
          </a:p>
          <a:p>
            <a:pPr marL="285750" indent="-285750">
              <a:buFont typeface="Arial" panose="020B0604020202020204" pitchFamily="34" charset="0"/>
              <a:buChar char="•"/>
            </a:pPr>
            <a:r>
              <a:rPr lang="en-US" dirty="0"/>
              <a:t>Create a content calendar</a:t>
            </a:r>
          </a:p>
          <a:p>
            <a:pPr marL="285750" indent="-285750">
              <a:buFont typeface="Arial" panose="020B0604020202020204" pitchFamily="34" charset="0"/>
              <a:buChar char="•"/>
            </a:pPr>
            <a:r>
              <a:rPr lang="en-US" dirty="0"/>
              <a:t>Boost community engagement</a:t>
            </a:r>
          </a:p>
          <a:p>
            <a:pPr marL="285750" indent="-285750">
              <a:buFont typeface="Arial" panose="020B0604020202020204" pitchFamily="34" charset="0"/>
              <a:buChar char="•"/>
            </a:pPr>
            <a:r>
              <a:rPr lang="en-US" dirty="0"/>
              <a:t>Use conversion‐oriented posts</a:t>
            </a:r>
          </a:p>
          <a:p>
            <a:pPr marL="285750" indent="-285750">
              <a:buFont typeface="Arial" panose="020B0604020202020204" pitchFamily="34" charset="0"/>
              <a:buChar char="•"/>
            </a:pPr>
            <a:r>
              <a:rPr lang="en-US" dirty="0"/>
              <a:t>Improve reach through visuals &amp; ads</a:t>
            </a:r>
          </a:p>
          <a:p>
            <a:pPr marL="285750" indent="-285750">
              <a:buFont typeface="Arial" panose="020B0604020202020204" pitchFamily="34" charset="0"/>
              <a:buChar char="•"/>
            </a:pPr>
            <a:r>
              <a:rPr lang="en-US" dirty="0"/>
              <a:t>Brand &amp; consistency refinement</a:t>
            </a:r>
          </a:p>
          <a:p>
            <a:pPr marL="285750" indent="-285750">
              <a:buFont typeface="Arial" panose="020B0604020202020204" pitchFamily="34" charset="0"/>
              <a:buChar char="•"/>
            </a:pPr>
            <a:r>
              <a:rPr lang="en-US" dirty="0"/>
              <a:t>Leverage partnerships and local story‐telling</a:t>
            </a:r>
          </a:p>
        </p:txBody>
      </p:sp>
      <p:sp>
        <p:nvSpPr>
          <p:cNvPr id="5" name="Text Placeholder 4">
            <a:extLst>
              <a:ext uri="{FF2B5EF4-FFF2-40B4-BE49-F238E27FC236}">
                <a16:creationId xmlns:a16="http://schemas.microsoft.com/office/drawing/2014/main" id="{D8749263-F80F-BF12-0043-C7C886525A55}"/>
              </a:ext>
            </a:extLst>
          </p:cNvPr>
          <p:cNvSpPr>
            <a:spLocks noGrp="1"/>
          </p:cNvSpPr>
          <p:nvPr>
            <p:ph type="body" sz="quarter" idx="3"/>
          </p:nvPr>
        </p:nvSpPr>
        <p:spPr/>
        <p:txBody>
          <a:bodyPr/>
          <a:lstStyle/>
          <a:p>
            <a:r>
              <a:rPr lang="en-US" dirty="0"/>
              <a:t>Hinesville Day Spa</a:t>
            </a:r>
          </a:p>
        </p:txBody>
      </p:sp>
      <p:sp>
        <p:nvSpPr>
          <p:cNvPr id="6" name="Text Placeholder 5">
            <a:extLst>
              <a:ext uri="{FF2B5EF4-FFF2-40B4-BE49-F238E27FC236}">
                <a16:creationId xmlns:a16="http://schemas.microsoft.com/office/drawing/2014/main" id="{63D83D47-1671-96E6-8F01-03002CB13424}"/>
              </a:ext>
            </a:extLst>
          </p:cNvPr>
          <p:cNvSpPr>
            <a:spLocks noGrp="1"/>
          </p:cNvSpPr>
          <p:nvPr>
            <p:ph type="body" sz="half" idx="16"/>
          </p:nvPr>
        </p:nvSpPr>
        <p:spPr/>
        <p:txBody>
          <a:bodyPr>
            <a:normAutofit lnSpcReduction="10000"/>
          </a:bodyPr>
          <a:lstStyle/>
          <a:p>
            <a:pPr marL="285750" indent="-285750">
              <a:buFont typeface="Arial" panose="020B0604020202020204" pitchFamily="34" charset="0"/>
              <a:buChar char="•"/>
            </a:pPr>
            <a:r>
              <a:rPr lang="en-US" dirty="0"/>
              <a:t>Business page no posts since Sept 2024-Wellness Center</a:t>
            </a:r>
          </a:p>
          <a:p>
            <a:pPr marL="285750" indent="-285750">
              <a:buFont typeface="Arial" panose="020B0604020202020204" pitchFamily="34" charset="0"/>
              <a:buChar char="•"/>
            </a:pPr>
            <a:r>
              <a:rPr lang="en-US" dirty="0"/>
              <a:t>HDS other page:</a:t>
            </a:r>
          </a:p>
          <a:p>
            <a:pPr marL="742950" lvl="1" indent="-285750">
              <a:buFont typeface="Arial" panose="020B0604020202020204" pitchFamily="34" charset="0"/>
              <a:buChar char="•"/>
            </a:pPr>
            <a:r>
              <a:rPr lang="en-US" dirty="0"/>
              <a:t>Profile isn’t claimed</a:t>
            </a:r>
          </a:p>
          <a:p>
            <a:pPr marL="742950" lvl="1" indent="-285750">
              <a:buFont typeface="Arial" panose="020B0604020202020204" pitchFamily="34" charset="0"/>
              <a:buChar char="•"/>
            </a:pPr>
            <a:r>
              <a:rPr lang="en-US" dirty="0"/>
              <a:t>Very you heavy</a:t>
            </a:r>
          </a:p>
          <a:p>
            <a:pPr marL="742950" lvl="1" indent="-285750">
              <a:buFont typeface="Arial" panose="020B0604020202020204" pitchFamily="34" charset="0"/>
              <a:buChar char="•"/>
            </a:pPr>
            <a:r>
              <a:rPr lang="en-US" dirty="0"/>
              <a:t>Graphics aren’t always the best-Visual composition &amp; consistency</a:t>
            </a:r>
          </a:p>
          <a:p>
            <a:pPr marL="742950" lvl="1" indent="-285750">
              <a:buFont typeface="Arial" panose="020B0604020202020204" pitchFamily="34" charset="0"/>
              <a:buChar char="•"/>
            </a:pPr>
            <a:r>
              <a:rPr lang="en-US" dirty="0"/>
              <a:t>Caption clarity and calls to action</a:t>
            </a:r>
          </a:p>
          <a:p>
            <a:pPr marL="742950" lvl="1" indent="-285750">
              <a:buFont typeface="Arial" panose="020B0604020202020204" pitchFamily="34" charset="0"/>
              <a:buChar char="•"/>
            </a:pPr>
            <a:r>
              <a:rPr lang="en-US" b="1" dirty="0"/>
              <a:t>Engagement prompts missing</a:t>
            </a:r>
          </a:p>
          <a:p>
            <a:pPr marL="742950" lvl="1" indent="-285750">
              <a:buFont typeface="Arial" panose="020B0604020202020204" pitchFamily="34" charset="0"/>
              <a:buChar char="•"/>
            </a:pPr>
            <a:r>
              <a:rPr lang="en-US" dirty="0"/>
              <a:t>Consistency in posting rhythm</a:t>
            </a:r>
          </a:p>
        </p:txBody>
      </p:sp>
      <p:sp>
        <p:nvSpPr>
          <p:cNvPr id="7" name="Text Placeholder 4">
            <a:extLst>
              <a:ext uri="{FF2B5EF4-FFF2-40B4-BE49-F238E27FC236}">
                <a16:creationId xmlns:a16="http://schemas.microsoft.com/office/drawing/2014/main" id="{73ECA85F-C26A-F573-AB4F-2E4EEA1C3889}"/>
              </a:ext>
            </a:extLst>
          </p:cNvPr>
          <p:cNvSpPr txBox="1">
            <a:spLocks/>
          </p:cNvSpPr>
          <p:nvPr/>
        </p:nvSpPr>
        <p:spPr>
          <a:xfrm>
            <a:off x="7123746" y="1973366"/>
            <a:ext cx="2936241"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j-lt"/>
                <a:ea typeface="+mj-ea"/>
                <a:cs typeface="+mj-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9pPr>
          </a:lstStyle>
          <a:p>
            <a:r>
              <a:rPr lang="en-US" dirty="0"/>
              <a:t>CASA</a:t>
            </a:r>
          </a:p>
        </p:txBody>
      </p:sp>
      <p:sp>
        <p:nvSpPr>
          <p:cNvPr id="8" name="Text Placeholder 5">
            <a:extLst>
              <a:ext uri="{FF2B5EF4-FFF2-40B4-BE49-F238E27FC236}">
                <a16:creationId xmlns:a16="http://schemas.microsoft.com/office/drawing/2014/main" id="{E60F03C4-0EC0-4152-918F-508B6A570EB3}"/>
              </a:ext>
            </a:extLst>
          </p:cNvPr>
          <p:cNvSpPr txBox="1">
            <a:spLocks/>
          </p:cNvSpPr>
          <p:nvPr/>
        </p:nvSpPr>
        <p:spPr>
          <a:xfrm>
            <a:off x="7113193" y="2659166"/>
            <a:ext cx="2946794" cy="358933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solidFill>
                <a:latin typeface="+mj-lt"/>
                <a:ea typeface="+mj-ea"/>
                <a:cs typeface="+mj-cs"/>
              </a:defRPr>
            </a:lvl1pPr>
            <a:lvl2pPr marL="45720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000" b="0"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9pPr>
          </a:lstStyle>
          <a:p>
            <a:pPr marL="285750" indent="-285750">
              <a:buFont typeface="Arial" panose="020B0604020202020204" pitchFamily="34" charset="0"/>
              <a:buChar char="•"/>
            </a:pPr>
            <a:r>
              <a:rPr lang="en-US" dirty="0"/>
              <a:t>Friend page?</a:t>
            </a:r>
          </a:p>
          <a:p>
            <a:pPr marL="285750" indent="-285750">
              <a:buFont typeface="Arial" panose="020B0604020202020204" pitchFamily="34" charset="0"/>
              <a:buChar char="•"/>
            </a:pPr>
            <a:r>
              <a:rPr lang="en-US" dirty="0"/>
              <a:t>Business/fan other page:</a:t>
            </a:r>
          </a:p>
          <a:p>
            <a:pPr marL="742950" lvl="1" indent="-285750">
              <a:buFont typeface="Arial" panose="020B0604020202020204" pitchFamily="34" charset="0"/>
              <a:buChar char="•"/>
            </a:pPr>
            <a:r>
              <a:rPr lang="en-US" dirty="0"/>
              <a:t>Engagement and social interaction</a:t>
            </a:r>
          </a:p>
          <a:p>
            <a:pPr marL="742950" lvl="1" indent="-285750">
              <a:buFont typeface="Arial" panose="020B0604020202020204" pitchFamily="34" charset="0"/>
              <a:buChar char="•"/>
            </a:pPr>
            <a:r>
              <a:rPr lang="en-US" dirty="0"/>
              <a:t>Call to action and conversion focus</a:t>
            </a:r>
          </a:p>
          <a:p>
            <a:pPr marL="742950" lvl="1" indent="-285750">
              <a:buFont typeface="Arial" panose="020B0604020202020204" pitchFamily="34" charset="0"/>
              <a:buChar char="•"/>
            </a:pPr>
            <a:r>
              <a:rPr lang="en-US" dirty="0"/>
              <a:t>Visual consistency &amp; brand cohesion</a:t>
            </a:r>
          </a:p>
          <a:p>
            <a:pPr marL="742950" lvl="1" indent="-285750">
              <a:buFont typeface="Arial" panose="020B0604020202020204" pitchFamily="34" charset="0"/>
              <a:buChar char="•"/>
            </a:pPr>
            <a:r>
              <a:rPr lang="en-US" dirty="0"/>
              <a:t>Storytelling and personalization</a:t>
            </a:r>
          </a:p>
          <a:p>
            <a:pPr marL="742950" lvl="1" indent="-285750">
              <a:buFont typeface="Arial" panose="020B0604020202020204" pitchFamily="34" charset="0"/>
              <a:buChar char="•"/>
            </a:pPr>
            <a:r>
              <a:rPr lang="en-US" dirty="0"/>
              <a:t>Content variety</a:t>
            </a:r>
          </a:p>
        </p:txBody>
      </p:sp>
    </p:spTree>
    <p:extLst>
      <p:ext uri="{BB962C8B-B14F-4D97-AF65-F5344CB8AC3E}">
        <p14:creationId xmlns:p14="http://schemas.microsoft.com/office/powerpoint/2010/main" val="3485962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35328601-24BB-BECE-6602-72B83DA6D3F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 Placeholder 4">
            <a:extLst>
              <a:ext uri="{FF2B5EF4-FFF2-40B4-BE49-F238E27FC236}">
                <a16:creationId xmlns:a16="http://schemas.microsoft.com/office/drawing/2014/main" id="{073DE3A2-71E1-0174-83BF-CE7CBA75090D}"/>
              </a:ext>
            </a:extLst>
          </p:cNvPr>
          <p:cNvSpPr txBox="1">
            <a:spLocks/>
          </p:cNvSpPr>
          <p:nvPr/>
        </p:nvSpPr>
        <p:spPr>
          <a:xfrm>
            <a:off x="697308" y="1657172"/>
            <a:ext cx="2936241"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j-lt"/>
                <a:ea typeface="+mj-ea"/>
                <a:cs typeface="+mj-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solidFill>
                <a:latin typeface="+mj-lt"/>
                <a:ea typeface="+mj-ea"/>
                <a:cs typeface="+mj-cs"/>
              </a:defRPr>
            </a:lvl9pPr>
          </a:lstStyle>
          <a:p>
            <a:r>
              <a:rPr lang="en-US" dirty="0"/>
              <a:t>LCDA</a:t>
            </a:r>
          </a:p>
        </p:txBody>
      </p:sp>
      <p:sp>
        <p:nvSpPr>
          <p:cNvPr id="6" name="Text Placeholder 5">
            <a:extLst>
              <a:ext uri="{FF2B5EF4-FFF2-40B4-BE49-F238E27FC236}">
                <a16:creationId xmlns:a16="http://schemas.microsoft.com/office/drawing/2014/main" id="{7F7F9896-51BA-D2DD-A65D-68DCD939126F}"/>
              </a:ext>
            </a:extLst>
          </p:cNvPr>
          <p:cNvSpPr txBox="1">
            <a:spLocks/>
          </p:cNvSpPr>
          <p:nvPr/>
        </p:nvSpPr>
        <p:spPr>
          <a:xfrm>
            <a:off x="686755" y="2342972"/>
            <a:ext cx="2946794" cy="358933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solidFill>
                <a:latin typeface="+mj-lt"/>
                <a:ea typeface="+mj-ea"/>
                <a:cs typeface="+mj-cs"/>
              </a:defRPr>
            </a:lvl1pPr>
            <a:lvl2pPr marL="45720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000" b="0"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900" b="0" i="0" kern="1200">
                <a:solidFill>
                  <a:schemeClr val="tx1"/>
                </a:solidFill>
                <a:latin typeface="+mj-lt"/>
                <a:ea typeface="+mj-ea"/>
                <a:cs typeface="+mj-cs"/>
              </a:defRPr>
            </a:lvl9pPr>
          </a:lstStyle>
          <a:p>
            <a:pPr marL="285750" indent="-285750">
              <a:buFont typeface="Arial" panose="020B0604020202020204" pitchFamily="34" charset="0"/>
              <a:buChar char="•"/>
            </a:pPr>
            <a:r>
              <a:rPr lang="en-US" dirty="0"/>
              <a:t>Caption Engagement and Voice</a:t>
            </a:r>
          </a:p>
          <a:p>
            <a:pPr marL="285750" indent="-285750">
              <a:buFont typeface="Arial" panose="020B0604020202020204" pitchFamily="34" charset="0"/>
              <a:buChar char="•"/>
            </a:pPr>
            <a:r>
              <a:rPr lang="en-US" dirty="0"/>
              <a:t>Visual Consistency for LCDA-Branded Posts</a:t>
            </a:r>
          </a:p>
          <a:p>
            <a:pPr marL="285750" indent="-285750">
              <a:buFont typeface="Arial" panose="020B0604020202020204" pitchFamily="34" charset="0"/>
              <a:buChar char="•"/>
            </a:pPr>
            <a:r>
              <a:rPr lang="en-US" dirty="0"/>
              <a:t>Storytelling Opportunities (reshares)</a:t>
            </a:r>
          </a:p>
          <a:p>
            <a:pPr marL="285750" indent="-285750">
              <a:buFont typeface="Arial" panose="020B0604020202020204" pitchFamily="34" charset="0"/>
              <a:buChar char="•"/>
            </a:pPr>
            <a:r>
              <a:rPr lang="en-US" dirty="0"/>
              <a:t>Highlighting Local Impact</a:t>
            </a:r>
          </a:p>
          <a:p>
            <a:pPr marL="285750" indent="-285750">
              <a:buFont typeface="Arial" panose="020B0604020202020204" pitchFamily="34" charset="0"/>
              <a:buChar char="•"/>
            </a:pPr>
            <a:r>
              <a:rPr lang="en-US" dirty="0"/>
              <a:t>Engagement Metrics</a:t>
            </a:r>
          </a:p>
        </p:txBody>
      </p:sp>
    </p:spTree>
    <p:extLst>
      <p:ext uri="{BB962C8B-B14F-4D97-AF65-F5344CB8AC3E}">
        <p14:creationId xmlns:p14="http://schemas.microsoft.com/office/powerpoint/2010/main" val="19336082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22A6BEEBC6E54383C1CE1F94BBFFFC" ma:contentTypeVersion="8" ma:contentTypeDescription="Create a new document." ma:contentTypeScope="" ma:versionID="ac6b9938872eeb34c0b3432e82349545">
  <xsd:schema xmlns:xsd="http://www.w3.org/2001/XMLSchema" xmlns:xs="http://www.w3.org/2001/XMLSchema" xmlns:p="http://schemas.microsoft.com/office/2006/metadata/properties" xmlns:ns2="10d4b806-4740-4de1-a524-1fd723c7cff9" targetNamespace="http://schemas.microsoft.com/office/2006/metadata/properties" ma:root="true" ma:fieldsID="588393465a7237da0cb999110b4d0de9" ns2:_="">
    <xsd:import namespace="10d4b806-4740-4de1-a524-1fd723c7cf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d4b806-4740-4de1-a524-1fd723c7c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CBB2E4-6406-4FD4-A0F6-7C16DF488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d4b806-4740-4de1-a524-1fd723c7cf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C9DAF2-9AA8-4536-8166-2425FF51675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89FD70B-EB22-49F5-997A-E9CC290E2A6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TotalTime>6743</TotalTime>
  <Words>3172</Words>
  <Application>Microsoft Office PowerPoint</Application>
  <PresentationFormat>Widescreen</PresentationFormat>
  <Paragraphs>305</Paragraphs>
  <Slides>39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Avenir Next LT Pro Light</vt:lpstr>
      <vt:lpstr>Calibri</vt:lpstr>
      <vt:lpstr>Century Gothic</vt:lpstr>
      <vt:lpstr>Poppins</vt:lpstr>
      <vt:lpstr>Segoe UI</vt:lpstr>
      <vt:lpstr>Times New Roman</vt:lpstr>
      <vt:lpstr>Wingdings 3</vt:lpstr>
      <vt:lpstr>Ion</vt:lpstr>
      <vt:lpstr>PowerPoint Presentation</vt:lpstr>
      <vt:lpstr>PowerPoint Presentation</vt:lpstr>
      <vt:lpstr>Learning Objectives</vt:lpstr>
      <vt:lpstr>PowerPoint Presentation</vt:lpstr>
      <vt:lpstr>PowerPoint Presentation</vt:lpstr>
      <vt:lpstr>Having SMART Goals</vt:lpstr>
      <vt:lpstr>Goal-to-Platform Matrix</vt:lpstr>
      <vt:lpstr>💡 Tips:</vt:lpstr>
      <vt:lpstr>What is a creative strategy?</vt:lpstr>
      <vt:lpstr>What is our creative strategy?</vt:lpstr>
      <vt:lpstr>Do you have content pillars?</vt:lpstr>
      <vt:lpstr>Our Pillars</vt:lpstr>
      <vt:lpstr>Authenticity Over Perfection</vt:lpstr>
      <vt:lpstr>PowerPoint Presentation</vt:lpstr>
      <vt:lpstr>Finding the Right Content Balance  The 40/40/20 Content Mix Rule</vt:lpstr>
      <vt:lpstr>PowerPoint Presentation</vt:lpstr>
      <vt:lpstr>Use your analytics!</vt:lpstr>
      <vt:lpstr>Set goals</vt:lpstr>
      <vt:lpstr>PowerPoint Presentation</vt:lpstr>
      <vt:lpstr>Keep a close eye on your competition. </vt:lpstr>
      <vt:lpstr>Stay up to date!</vt:lpstr>
      <vt:lpstr>Hashtags and Emojis</vt:lpstr>
      <vt:lpstr>Build Relationships — Don’t Just Post</vt:lpstr>
      <vt:lpstr>⏱️ Response Time Goals</vt:lpstr>
      <vt:lpstr>Handling Negative Comments</vt:lpstr>
      <vt:lpstr>Sharing Posts</vt:lpstr>
      <vt:lpstr>PowerPoint Presentation</vt:lpstr>
      <vt:lpstr>Post Length</vt:lpstr>
      <vt:lpstr>Fact Checking</vt:lpstr>
      <vt:lpstr>Respond to comments</vt:lpstr>
      <vt:lpstr>Grammar, spelling &amp; NO ALL CAPS</vt:lpstr>
      <vt:lpstr>Tag/Mention as many other places that can help you get exposure but don’t be annoying.</vt:lpstr>
      <vt:lpstr>Crisis Communication</vt:lpstr>
      <vt:lpstr>What is Crisis Communication?</vt:lpstr>
      <vt:lpstr>Purpose</vt:lpstr>
      <vt:lpstr>Key Elements</vt:lpstr>
      <vt:lpstr>Example</vt:lpstr>
      <vt:lpstr>Ideas for you specifically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Faircloth</dc:creator>
  <cp:lastModifiedBy>Leah Poole</cp:lastModifiedBy>
  <cp:revision>18</cp:revision>
  <dcterms:created xsi:type="dcterms:W3CDTF">2022-09-27T18:24:36Z</dcterms:created>
  <dcterms:modified xsi:type="dcterms:W3CDTF">2025-10-23T17:57:18Z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0x0101000022A6BEEBC6E54383C1CE1F94BBFFFC</vt:lpwstr>
  </property>
</Properties>
</file>